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5" r:id="rId4"/>
    <p:sldId id="262" r:id="rId5"/>
    <p:sldId id="263" r:id="rId6"/>
    <p:sldId id="266" r:id="rId7"/>
    <p:sldId id="268" r:id="rId8"/>
    <p:sldId id="264" r:id="rId9"/>
    <p:sldId id="271" r:id="rId10"/>
    <p:sldId id="270" r:id="rId11"/>
    <p:sldId id="269" r:id="rId12"/>
    <p:sldId id="259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888" y="2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A7F33C-4202-4F67-8D48-C2B44A53E6FA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EE739A-147E-4459-A4BE-8D5006CE8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E739A-147E-4459-A4BE-8D5006CE884A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E739A-147E-4459-A4BE-8D5006CE884A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zoom/>
  </p:transition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600201"/>
            <a:ext cx="9144000" cy="200025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Особенности разработки СОУ для детей с НОДА учителем-логопедом</a:t>
            </a:r>
            <a:endParaRPr lang="ru-RU" b="1" dirty="0">
              <a:ln w="0"/>
              <a:solidFill>
                <a:schemeClr val="accent1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3600" b="1" dirty="0" smtClean="0">
                <a:ln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Цевелева Ю.В., учитель-логопед ЦПМПК </a:t>
            </a:r>
            <a:endParaRPr lang="ru-RU" sz="3600" b="1" dirty="0">
              <a:ln/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ct val="90000"/>
              </a:lnSpc>
            </a:pPr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СОУ для детей с НОДА, имеющих речевую патологию  (АИС)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57200" y="990601"/>
            <a:ext cx="4040188" cy="533399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Вариант 6.1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57200" y="1524001"/>
            <a:ext cx="4040188" cy="4267200"/>
          </a:xfrm>
          <a:ln w="28575">
            <a:solidFill>
              <a:schemeClr val="accent6">
                <a:lumMod val="75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Коррекция дефектов звукопроизношения, развитие  фонематических процессов</a:t>
            </a:r>
          </a:p>
          <a:p>
            <a:r>
              <a:rPr lang="ru-RU" dirty="0" smtClean="0"/>
              <a:t>Коррекция просодических компонентов речи</a:t>
            </a:r>
          </a:p>
          <a:p>
            <a:r>
              <a:rPr lang="ru-RU" dirty="0" smtClean="0"/>
              <a:t>Коррекция нарушений устной речи</a:t>
            </a:r>
          </a:p>
          <a:p>
            <a:r>
              <a:rPr lang="ru-RU" dirty="0" smtClean="0"/>
              <a:t>Профилактика нарушений письма и чтения</a:t>
            </a:r>
          </a:p>
          <a:p>
            <a:r>
              <a:rPr lang="ru-RU" dirty="0" smtClean="0"/>
              <a:t>Помощь в формировании навыков письма и чтения</a:t>
            </a:r>
          </a:p>
          <a:p>
            <a:r>
              <a:rPr lang="ru-RU" dirty="0" smtClean="0"/>
              <a:t>Коррекция нарушений устной и письменной речи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645025" y="990601"/>
            <a:ext cx="4041775" cy="533399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Вариант 6.2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645025" y="1524001"/>
            <a:ext cx="4041775" cy="4267199"/>
          </a:xfrm>
          <a:ln w="28575">
            <a:solidFill>
              <a:schemeClr val="accent3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1800" dirty="0" smtClean="0"/>
              <a:t>Коррекция дефектов звукопроизношения, развитие  фонематических процессов</a:t>
            </a:r>
          </a:p>
          <a:p>
            <a:r>
              <a:rPr lang="ru-RU" sz="1800" dirty="0" smtClean="0"/>
              <a:t>Коррекция просодических компонентов речи</a:t>
            </a:r>
          </a:p>
          <a:p>
            <a:r>
              <a:rPr lang="ru-RU" sz="1800" dirty="0" smtClean="0"/>
              <a:t>Накопление и активизация словаря</a:t>
            </a:r>
          </a:p>
          <a:p>
            <a:r>
              <a:rPr lang="ru-RU" sz="1800" dirty="0" smtClean="0"/>
              <a:t>Коррекция нарушений устной речи</a:t>
            </a:r>
          </a:p>
          <a:p>
            <a:r>
              <a:rPr lang="ru-RU" sz="1800" dirty="0" smtClean="0"/>
              <a:t>Профилактика нарушений письма и чтения</a:t>
            </a:r>
          </a:p>
          <a:p>
            <a:r>
              <a:rPr lang="ru-RU" sz="1800" dirty="0" smtClean="0"/>
              <a:t>Помощь в формировании навыков письма и чтения</a:t>
            </a:r>
          </a:p>
          <a:p>
            <a:r>
              <a:rPr lang="ru-RU" sz="1800" dirty="0" smtClean="0"/>
              <a:t>Коррекция нарушений устной и письменной речи</a:t>
            </a:r>
            <a:endParaRPr lang="ru-RU" sz="1800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ct val="90000"/>
              </a:lnSpc>
            </a:pPr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СОУ для детей с НОДА, имеющих речевую патологию  (АИС)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57200" y="990601"/>
            <a:ext cx="4040188" cy="533399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Вариант 6.3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57200" y="1524001"/>
            <a:ext cx="4040188" cy="4267200"/>
          </a:xfrm>
          <a:ln w="28575"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dirty="0" smtClean="0"/>
              <a:t>Развитие понимания обращенной речи</a:t>
            </a:r>
          </a:p>
          <a:p>
            <a:r>
              <a:rPr lang="ru-RU" dirty="0" smtClean="0"/>
              <a:t>Коррекция и развитие всех компонентов речи</a:t>
            </a:r>
          </a:p>
          <a:p>
            <a:r>
              <a:rPr lang="ru-RU" dirty="0" smtClean="0"/>
              <a:t>Формирование простого речевого высказывания</a:t>
            </a:r>
          </a:p>
          <a:p>
            <a:r>
              <a:rPr lang="ru-RU" dirty="0" smtClean="0"/>
              <a:t>Коррекция нарушений устной и письменной речи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645025" y="990601"/>
            <a:ext cx="4041775" cy="533399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Вариант 6.4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645025" y="1524001"/>
            <a:ext cx="4041775" cy="4267199"/>
          </a:xfrm>
          <a:ln w="28575">
            <a:solidFill>
              <a:schemeClr val="accent3">
                <a:lumMod val="75000"/>
              </a:schemeClr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Развитие понимания обращенной речи</a:t>
            </a:r>
          </a:p>
          <a:p>
            <a:r>
              <a:rPr lang="ru-RU" dirty="0" smtClean="0"/>
              <a:t>Формирование доступных форм альтернативной коммуникации</a:t>
            </a:r>
          </a:p>
          <a:p>
            <a:r>
              <a:rPr lang="ru-RU" dirty="0" smtClean="0"/>
              <a:t>Формирование подражательной речевой деятельности</a:t>
            </a:r>
          </a:p>
          <a:p>
            <a:r>
              <a:rPr lang="ru-RU" dirty="0" smtClean="0"/>
              <a:t>Вызывание звукокомплексов, звукоподражаний</a:t>
            </a:r>
          </a:p>
          <a:p>
            <a:r>
              <a:rPr lang="ru-RU" dirty="0" smtClean="0"/>
              <a:t>Формирование простой фразы</a:t>
            </a:r>
          </a:p>
          <a:p>
            <a:r>
              <a:rPr lang="ru-RU" dirty="0" smtClean="0"/>
              <a:t>Коррекция и развитие всех компонентов речи</a:t>
            </a:r>
          </a:p>
          <a:p>
            <a:r>
              <a:rPr lang="ru-RU" dirty="0" smtClean="0"/>
              <a:t>Развитие элементарных навыков письменной речи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0" y="2514600"/>
            <a:ext cx="9144000" cy="1085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b="1" dirty="0" smtClean="0">
                <a:ln w="0"/>
                <a:solidFill>
                  <a:srgbClr val="00B0F0"/>
                </a:soli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Спасибо за внимание!</a:t>
            </a:r>
            <a:endParaRPr kumimoji="0" lang="ru-RU" sz="5400" b="1" i="0" u="none" strike="noStrike" kern="1200" cap="none" spc="0" normalizeH="0" baseline="0" noProof="0" dirty="0">
              <a:ln w="0"/>
              <a:solidFill>
                <a:srgbClr val="00B0F0"/>
              </a:soli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Виды патологии ОДА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90600"/>
            <a:ext cx="8915400" cy="5135563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заболевания нервной системы: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детский церебральный паралич (ДЦП); полиомиелит; текущие неврологические заболевания (миопатия и др.); </a:t>
            </a:r>
          </a:p>
          <a:p>
            <a:pPr algn="just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врожденная патология ОДА: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врожденный вывих бедра; кривошея; косолапость и другие деформации стоп; аномалии развития позвоночника; недоразвитие и дефекты конечностей; артрогрипоз; </a:t>
            </a:r>
          </a:p>
          <a:p>
            <a:pPr algn="just"/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приобретенные заболевания и повреждения ОДА: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травматические повреждения спинного мозга, головного мозга и конечностей; полиартрит; заболевания скелета (туберкулез, опухоли костей, остеомиелит); системные заболевания скелета (хондрострофия,  рахит).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ct val="90000"/>
              </a:lnSpc>
            </a:pPr>
            <a:r>
              <a:rPr lang="ru-RU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Классификация дизартрии </a:t>
            </a:r>
            <a:r>
              <a:rPr lang="ru-RU" sz="40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Ж.Тардье</a:t>
            </a:r>
            <a:r>
              <a:rPr lang="ru-RU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(по степени разборчивости речи)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1355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52400" y="1066800"/>
            <a:ext cx="4343400" cy="2438400"/>
          </a:xfrm>
          <a:prstGeom prst="roundRect">
            <a:avLst>
              <a:gd name="adj" fmla="val 136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 нарушения звукопроизношения выявляются только специалистом в процессе обследования ребенка</a:t>
            </a:r>
          </a:p>
          <a:p>
            <a:pPr algn="ctr"/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52400" y="3581400"/>
            <a:ext cx="4343400" cy="2286000"/>
          </a:xfrm>
          <a:prstGeom prst="roundRect">
            <a:avLst>
              <a:gd name="adj" fmla="val 1363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3) речь понятна только близким ребенка</a:t>
            </a:r>
          </a:p>
          <a:p>
            <a:pPr algn="ctr"/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72000" y="1066800"/>
            <a:ext cx="4343400" cy="2514600"/>
          </a:xfrm>
          <a:prstGeom prst="roundRect">
            <a:avLst>
              <a:gd name="adj" fmla="val 13637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 нарушения произношения заметны каждому, но речь понятна для окружающих</a:t>
            </a:r>
          </a:p>
          <a:p>
            <a:pPr algn="ctr"/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572000" y="3657600"/>
            <a:ext cx="4343400" cy="2209800"/>
          </a:xfrm>
          <a:prstGeom prst="roundRect">
            <a:avLst>
              <a:gd name="adj" fmla="val 1363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4) речь отсутствует или непонятна даже близким ребенка (анартрия)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ct val="90000"/>
              </a:lnSpc>
            </a:pPr>
            <a:r>
              <a:rPr lang="ru-RU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Классификация дизартрии И.И. Панченко </a:t>
            </a:r>
            <a:br>
              <a:rPr lang="ru-RU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основе ведущего неврологического синдрома)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135563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ru-RU" sz="45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− спастико-паретическая </a:t>
            </a:r>
            <a:r>
              <a:rPr lang="ru-RU" sz="4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характерна для детей со спастической </a:t>
            </a:r>
            <a:r>
              <a:rPr lang="ru-RU" sz="45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диплегией</a:t>
            </a:r>
            <a:r>
              <a:rPr lang="ru-RU" sz="4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500" b="1" dirty="0" smtClean="0">
                <a:solidFill>
                  <a:schemeClr val="accent1">
                    <a:lumMod val="75000"/>
                  </a:schemeClr>
                </a:solidFill>
              </a:rPr>
              <a:t>(ведущий синдром — спастический парез</a:t>
            </a:r>
            <a:r>
              <a:rPr lang="ru-RU" sz="4500" b="1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ru-RU" sz="45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20000"/>
              </a:lnSpc>
              <a:buNone/>
            </a:pPr>
            <a:r>
              <a:rPr lang="ru-RU" sz="45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− спастико-ригидная </a:t>
            </a:r>
            <a:r>
              <a:rPr lang="ru-RU" sz="4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характерна для детей с двойной гемиплегией </a:t>
            </a:r>
            <a:r>
              <a:rPr lang="ru-RU" sz="4500" b="1" dirty="0" smtClean="0">
                <a:solidFill>
                  <a:schemeClr val="accent1">
                    <a:lumMod val="75000"/>
                  </a:schemeClr>
                </a:solidFill>
              </a:rPr>
              <a:t>(ведущие синдромы — спастический парез и тонические нарушения управления речевой деятельностью типа ригидности</a:t>
            </a:r>
            <a:r>
              <a:rPr lang="ru-RU" sz="4500" b="1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ru-RU" sz="45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20000"/>
              </a:lnSpc>
              <a:buNone/>
            </a:pPr>
            <a:r>
              <a:rPr lang="ru-RU" sz="45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− гиперкинетическая </a:t>
            </a:r>
            <a:r>
              <a:rPr lang="ru-RU" sz="4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характерна для детей с </a:t>
            </a:r>
            <a:r>
              <a:rPr lang="ru-RU" sz="45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гиперкинетической</a:t>
            </a:r>
            <a:r>
              <a:rPr lang="ru-RU" sz="4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формой ДЦП </a:t>
            </a:r>
            <a:r>
              <a:rPr lang="ru-RU" sz="4500" b="1" dirty="0" smtClean="0">
                <a:solidFill>
                  <a:schemeClr val="accent1">
                    <a:lumMod val="75000"/>
                  </a:schemeClr>
                </a:solidFill>
              </a:rPr>
              <a:t>(ведущий синдром — гиперкинезы</a:t>
            </a:r>
            <a:r>
              <a:rPr lang="ru-RU" sz="4500" b="1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ru-RU" sz="45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20000"/>
              </a:lnSpc>
              <a:buNone/>
            </a:pPr>
            <a:r>
              <a:rPr lang="ru-RU" sz="4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− атактическая  (мозжечковая) </a:t>
            </a:r>
            <a:r>
              <a:rPr lang="ru-RU" sz="4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характерна для детей с атонически-астстической формой ДЦП </a:t>
            </a:r>
            <a:r>
              <a:rPr lang="ru-RU" sz="4500" b="1" dirty="0" smtClean="0">
                <a:solidFill>
                  <a:schemeClr val="accent1">
                    <a:lumMod val="75000"/>
                  </a:schemeClr>
                </a:solidFill>
              </a:rPr>
              <a:t>(ведущий синдром — атаксия</a:t>
            </a:r>
            <a:r>
              <a:rPr lang="ru-RU" sz="4500" b="1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ru-RU" sz="45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20000"/>
              </a:lnSpc>
              <a:buNone/>
            </a:pPr>
            <a:r>
              <a:rPr lang="ru-RU" sz="45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− смешанная</a:t>
            </a:r>
            <a:r>
              <a:rPr lang="ru-RU" sz="4500" b="1" dirty="0" smtClean="0">
                <a:solidFill>
                  <a:schemeClr val="accent1">
                    <a:lumMod val="75000"/>
                  </a:schemeClr>
                </a:solidFill>
              </a:rPr>
              <a:t> (сочетание двух или трех различных синдромов: </a:t>
            </a:r>
          </a:p>
          <a:p>
            <a:pPr>
              <a:lnSpc>
                <a:spcPct val="120000"/>
              </a:lnSpc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спастико-атактическая 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дизартрия</a:t>
            </a:r>
            <a:endParaRPr lang="ru-RU" sz="3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спастико-гиперкинетическая 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дизартрия</a:t>
            </a:r>
            <a:endParaRPr lang="ru-RU" sz="3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спастико-атактико-гиперкинетическая 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дизартрия</a:t>
            </a:r>
            <a:endParaRPr lang="ru-RU" sz="3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атактико-гиперкинетическая 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дизартрия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ct val="90000"/>
              </a:lnSpc>
            </a:pPr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Специфика заполнения  раздела Протокола</a:t>
            </a:r>
            <a:b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«логопедическое обследование» при дизартрии</a:t>
            </a:r>
            <a:r>
              <a:rPr lang="ru-RU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1355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3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Особенности строения артикуляционного аппарата</a:t>
            </a:r>
          </a:p>
          <a:p>
            <a:pPr marL="0" indent="0">
              <a:buNone/>
            </a:pPr>
            <a:r>
              <a:rPr lang="ru-RU" sz="2300" b="1" dirty="0" smtClean="0">
                <a:solidFill>
                  <a:schemeClr val="tx2"/>
                </a:solidFill>
              </a:rPr>
              <a:t>нарушение мышечного тонуса в речевой мускулатуре, саливация</a:t>
            </a:r>
          </a:p>
          <a:p>
            <a:pPr>
              <a:buNone/>
            </a:pPr>
            <a:r>
              <a:rPr lang="ru-RU" sz="23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Просодическая сторона речи </a:t>
            </a:r>
          </a:p>
          <a:p>
            <a:pPr marL="0" indent="0">
              <a:buNone/>
            </a:pPr>
            <a:r>
              <a:rPr lang="ru-RU" sz="2300" b="1" dirty="0" smtClean="0">
                <a:solidFill>
                  <a:schemeClr val="tx2"/>
                </a:solidFill>
              </a:rPr>
              <a:t>Характерно нарушение:</a:t>
            </a:r>
          </a:p>
          <a:p>
            <a:pPr marL="0" indent="0"/>
            <a:r>
              <a:rPr lang="ru-RU" sz="2300" b="1" dirty="0" smtClean="0">
                <a:solidFill>
                  <a:schemeClr val="tx2"/>
                </a:solidFill>
              </a:rPr>
              <a:t> </a:t>
            </a:r>
            <a:r>
              <a:rPr lang="ru-RU" sz="2300" b="1" dirty="0" smtClean="0">
                <a:solidFill>
                  <a:schemeClr val="accent5">
                    <a:lumMod val="75000"/>
                  </a:schemeClr>
                </a:solidFill>
              </a:rPr>
              <a:t>дыхания</a:t>
            </a:r>
            <a:r>
              <a:rPr lang="ru-RU" sz="2300" b="1" dirty="0" smtClean="0">
                <a:solidFill>
                  <a:schemeClr val="tx2"/>
                </a:solidFill>
              </a:rPr>
              <a:t> (поверхностное, прерывистое, активный выдох укорочен, нарушение координации между  дыханием, фонацией, артикуляцией)</a:t>
            </a:r>
          </a:p>
          <a:p>
            <a:pPr marL="0" indent="0"/>
            <a:r>
              <a:rPr lang="ru-RU" sz="2300" b="1" dirty="0" smtClean="0">
                <a:solidFill>
                  <a:schemeClr val="tx2"/>
                </a:solidFill>
              </a:rPr>
              <a:t> </a:t>
            </a:r>
            <a:r>
              <a:rPr lang="ru-RU" sz="2300" b="1" dirty="0" smtClean="0">
                <a:solidFill>
                  <a:schemeClr val="accent5">
                    <a:lumMod val="75000"/>
                  </a:schemeClr>
                </a:solidFill>
              </a:rPr>
              <a:t>голосообразования </a:t>
            </a:r>
            <a:r>
              <a:rPr lang="ru-RU" sz="2300" b="1" dirty="0" smtClean="0">
                <a:solidFill>
                  <a:schemeClr val="tx2"/>
                </a:solidFill>
              </a:rPr>
              <a:t> (недостаточная сила голоса,  быстрая истощаемость, затухание к концу фразы)</a:t>
            </a:r>
          </a:p>
          <a:p>
            <a:pPr marL="0" indent="0"/>
            <a:r>
              <a:rPr lang="ru-RU" sz="2300" b="1" dirty="0" smtClean="0">
                <a:solidFill>
                  <a:schemeClr val="tx2"/>
                </a:solidFill>
              </a:rPr>
              <a:t> </a:t>
            </a:r>
            <a:r>
              <a:rPr lang="ru-RU" sz="2300" b="1" dirty="0" smtClean="0">
                <a:solidFill>
                  <a:schemeClr val="accent5">
                    <a:lumMod val="75000"/>
                  </a:schemeClr>
                </a:solidFill>
              </a:rPr>
              <a:t>тембра</a:t>
            </a:r>
            <a:r>
              <a:rPr lang="ru-RU" sz="2300" b="1" dirty="0" smtClean="0">
                <a:solidFill>
                  <a:schemeClr val="tx2"/>
                </a:solidFill>
              </a:rPr>
              <a:t> (назальный оттенок)</a:t>
            </a:r>
          </a:p>
          <a:p>
            <a:pPr marL="0" indent="0"/>
            <a:r>
              <a:rPr lang="ru-RU" sz="2300" b="1" dirty="0" smtClean="0">
                <a:solidFill>
                  <a:schemeClr val="accent5">
                    <a:lumMod val="75000"/>
                  </a:schemeClr>
                </a:solidFill>
              </a:rPr>
              <a:t> темпа </a:t>
            </a:r>
            <a:r>
              <a:rPr lang="ru-RU" sz="2300" b="1" dirty="0" smtClean="0">
                <a:solidFill>
                  <a:schemeClr val="tx2"/>
                </a:solidFill>
              </a:rPr>
              <a:t>(тахилалия, брадилалия)</a:t>
            </a:r>
          </a:p>
          <a:p>
            <a:pPr marL="0" indent="0"/>
            <a:r>
              <a:rPr lang="ru-RU" sz="2300" b="1" dirty="0" smtClean="0">
                <a:solidFill>
                  <a:schemeClr val="tx2"/>
                </a:solidFill>
              </a:rPr>
              <a:t> </a:t>
            </a:r>
            <a:r>
              <a:rPr lang="ru-RU" sz="2300" b="1" dirty="0" smtClean="0">
                <a:solidFill>
                  <a:schemeClr val="accent5">
                    <a:lumMod val="75000"/>
                  </a:schemeClr>
                </a:solidFill>
              </a:rPr>
              <a:t>интонации</a:t>
            </a:r>
            <a:r>
              <a:rPr lang="ru-RU" sz="2300" b="1" dirty="0" smtClean="0">
                <a:solidFill>
                  <a:schemeClr val="tx2"/>
                </a:solidFill>
              </a:rPr>
              <a:t> (затруднено воспроизведение, восприятие, различение)</a:t>
            </a:r>
            <a:endParaRPr lang="ru-RU" sz="23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ct val="90000"/>
              </a:lnSpc>
            </a:pPr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Специфика заполнения  раздела Протокола</a:t>
            </a:r>
            <a:b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«логопедическое обследование» при дизартрии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1355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6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Слоговая  структура  </a:t>
            </a:r>
            <a:r>
              <a:rPr lang="ru-RU" sz="2600" dirty="0" smtClean="0">
                <a:solidFill>
                  <a:schemeClr val="tx2"/>
                </a:solidFill>
              </a:rPr>
              <a:t>(отмечается характер искажения слоговой структуры) </a:t>
            </a:r>
          </a:p>
          <a:p>
            <a:pPr>
              <a:tabLst>
                <a:tab pos="1790700" algn="l"/>
              </a:tabLst>
            </a:pP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</a:rPr>
              <a:t>Элизия </a:t>
            </a:r>
            <a:r>
              <a:rPr lang="ru-RU" sz="2600" b="1" dirty="0" smtClean="0"/>
              <a:t>- </a:t>
            </a:r>
            <a:r>
              <a:rPr lang="ru-RU" sz="2600" dirty="0" smtClean="0"/>
              <a:t>усечение слогового контура слова</a:t>
            </a:r>
          </a:p>
          <a:p>
            <a:pPr>
              <a:tabLst>
                <a:tab pos="1790700" algn="l"/>
              </a:tabLst>
            </a:pP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</a:rPr>
              <a:t>Персеверация </a:t>
            </a:r>
            <a:r>
              <a:rPr lang="ru-RU" sz="2600" b="1" dirty="0" smtClean="0"/>
              <a:t>- </a:t>
            </a:r>
            <a:r>
              <a:rPr lang="ru-RU" sz="2600" dirty="0" smtClean="0"/>
              <a:t>инертное  застревание на произнесении какого-либо слога в слове</a:t>
            </a:r>
          </a:p>
          <a:p>
            <a:pPr>
              <a:tabLst>
                <a:tab pos="1790700" algn="l"/>
              </a:tabLst>
            </a:pP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</a:rPr>
              <a:t>Антиципация </a:t>
            </a:r>
            <a:r>
              <a:rPr lang="ru-RU" sz="2600" b="1" dirty="0" smtClean="0"/>
              <a:t>- </a:t>
            </a:r>
            <a:r>
              <a:rPr lang="ru-RU" sz="2600" dirty="0" smtClean="0"/>
              <a:t>уподобление одного слога другому</a:t>
            </a:r>
          </a:p>
          <a:p>
            <a:pPr>
              <a:tabLst>
                <a:tab pos="1790700" algn="l"/>
              </a:tabLst>
            </a:pP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</a:rPr>
              <a:t>Итерация </a:t>
            </a:r>
            <a:r>
              <a:rPr lang="ru-RU" sz="2600" b="1" dirty="0" smtClean="0"/>
              <a:t>- </a:t>
            </a:r>
            <a:r>
              <a:rPr lang="ru-RU" sz="2600" dirty="0" smtClean="0"/>
              <a:t>добавление лишней слогообразующей гласной, где имеется стечение согласных</a:t>
            </a:r>
          </a:p>
          <a:p>
            <a:pPr>
              <a:tabLst>
                <a:tab pos="1790700" algn="l"/>
              </a:tabLst>
            </a:pP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</a:rPr>
              <a:t>Контаминация </a:t>
            </a:r>
            <a:r>
              <a:rPr lang="ru-RU" sz="2600" b="1" dirty="0" smtClean="0"/>
              <a:t>- </a:t>
            </a:r>
            <a:r>
              <a:rPr lang="ru-RU" sz="2600" dirty="0" smtClean="0"/>
              <a:t>смешение элементов двух или более слов</a:t>
            </a:r>
          </a:p>
          <a:p>
            <a:pPr>
              <a:tabLst>
                <a:tab pos="1790700" algn="l"/>
              </a:tabLst>
            </a:pP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</a:rPr>
              <a:t>Перестановка слогов в слове </a:t>
            </a:r>
            <a:r>
              <a:rPr lang="ru-RU" sz="2600" b="1" dirty="0" smtClean="0"/>
              <a:t>- </a:t>
            </a:r>
            <a:r>
              <a:rPr lang="ru-RU" sz="2600" dirty="0" smtClean="0"/>
              <a:t>нарушение линейной слоговой программы</a:t>
            </a:r>
          </a:p>
          <a:p>
            <a:endParaRPr lang="ru-RU" sz="2600" dirty="0" smtClean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ct val="90000"/>
              </a:lnSpc>
            </a:pPr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Специфика заполнения  раздела Протокола</a:t>
            </a:r>
            <a:b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«логопедическое обследование» при дизартрии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1355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Звукопроизношение  </a:t>
            </a:r>
          </a:p>
          <a:p>
            <a:pPr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Характерно: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Боковое произношение свистящих, шипящих и аффрикат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Произношение шипящих в нижнем варианте и замена ими свистящих звуков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Боковой ротацизм, двугубный  ламбдацизм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Смягченное произношение всех звуков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Дефекты озвончения в связи с частичным нарушением голоса</a:t>
            </a:r>
            <a:endParaRPr lang="ru-RU" sz="2800" b="1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ct val="90000"/>
              </a:lnSpc>
            </a:pPr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Специфика заполнения  раздела Протокола</a:t>
            </a:r>
            <a:b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«логопедическое обследование» при дизартрии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1355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Уровень сформированности навыков письма: </a:t>
            </a:r>
          </a:p>
          <a:p>
            <a:pPr marL="0" indent="0" algn="just">
              <a:buNone/>
            </a:pPr>
            <a:r>
              <a:rPr lang="ru-RU" sz="2800" b="1" dirty="0" smtClean="0"/>
              <a:t>характерно:</a:t>
            </a:r>
            <a:r>
              <a:rPr lang="ru-RU" sz="2800" b="1" dirty="0" smtClean="0">
                <a:solidFill>
                  <a:srgbClr val="C00000"/>
                </a:solidFill>
              </a:rPr>
              <a:t> </a:t>
            </a:r>
            <a:r>
              <a:rPr lang="ru-RU" sz="2800" dirty="0" smtClean="0"/>
              <a:t>«зеркальное»  письмо, смешение букв по оптическому сходству, искажение графического образа буквы, пропуски, замены букв и слогов, нарушения структуры предложения, аграмматизмы,  нарушение зрительно-моторной координации, диспраксия/апраксия</a:t>
            </a:r>
          </a:p>
          <a:p>
            <a:pPr algn="just"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Уровень сформированности навыков чтения:</a:t>
            </a:r>
            <a:r>
              <a:rPr lang="ru-RU" sz="2800" b="1" dirty="0" smtClean="0"/>
              <a:t> </a:t>
            </a:r>
          </a:p>
          <a:p>
            <a:pPr marL="0" indent="0" algn="just">
              <a:buNone/>
            </a:pPr>
            <a:r>
              <a:rPr lang="ru-RU" sz="2800" b="1" dirty="0" smtClean="0"/>
              <a:t>характерно:</a:t>
            </a:r>
            <a:r>
              <a:rPr lang="ru-RU" sz="2800" b="1" dirty="0" smtClean="0">
                <a:solidFill>
                  <a:srgbClr val="C00000"/>
                </a:solidFill>
              </a:rPr>
              <a:t> </a:t>
            </a:r>
            <a:r>
              <a:rPr lang="ru-RU" sz="2800" dirty="0" smtClean="0"/>
              <a:t>пропуски и перестановки букв, смешение сходных по начертанию букв, ошибки угадывающего характера,  пропуск строки, нарушение понимания прочитанного</a:t>
            </a:r>
            <a:endParaRPr lang="ru-RU" sz="2800" b="1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ct val="90000"/>
              </a:lnSpc>
            </a:pPr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СОУ для детей с НОДА, имеющих речевую патологию  (АИС)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90601"/>
            <a:ext cx="9144000" cy="502920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3 года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Развитие понимания обращенной речи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Формирование активной подражательной речевой деятельности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Накопление и активизация словаря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Формирование простой фразы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Формирование простого речевого высказывания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4 года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Коррекция и развитие всех компонентов речи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5 лет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Коррекция  звукопроизношения, развитие  фонематических процессов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Коррекция темпо-ритмической организации деятельности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Коррекция просодических компонентов речи</a:t>
            </a:r>
          </a:p>
          <a:p>
            <a:pPr>
              <a:buFont typeface="Wingdings" pitchFamily="2" charset="2"/>
              <a:buChar char="§"/>
            </a:pPr>
            <a:endParaRPr lang="ru-RU" sz="2800" dirty="0" smtClean="0"/>
          </a:p>
          <a:p>
            <a:pPr>
              <a:buNone/>
            </a:pPr>
            <a:endParaRPr lang="ru-RU" sz="2800" b="1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682</Words>
  <PresentationFormat>Экран (4:3)</PresentationFormat>
  <Paragraphs>98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Особенности разработки СОУ для детей с НОДА учителем-логопедом</vt:lpstr>
      <vt:lpstr>Виды патологии ОДА</vt:lpstr>
      <vt:lpstr>Классификация дизартрии Ж.Тардье  (по степени разборчивости речи)</vt:lpstr>
      <vt:lpstr>Классификация дизартрии И.И. Панченко  (на основе ведущего неврологического синдрома)</vt:lpstr>
      <vt:lpstr> Специфика заполнения  раздела Протокола «логопедическое обследование» при дизартрии </vt:lpstr>
      <vt:lpstr>Специфика заполнения  раздела Протокола «логопедическое обследование» при дизартрии</vt:lpstr>
      <vt:lpstr>Специфика заполнения  раздела Протокола «логопедическое обследование» при дизартрии</vt:lpstr>
      <vt:lpstr>Специфика заполнения  раздела Протокола «логопедическое обследование» при дизартрии</vt:lpstr>
      <vt:lpstr>СОУ для детей с НОДА, имеющих речевую патологию  (АИС)</vt:lpstr>
      <vt:lpstr>СОУ для детей с НОДА, имеющих речевую патологию  (АИС)</vt:lpstr>
      <vt:lpstr>СОУ для детей с НОДА, имеющих речевую патологию  (АИС)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разработки соц для детей с нода учителем-логопедом</dc:title>
  <dc:creator>Йозеф</dc:creator>
  <cp:lastModifiedBy>Йозеф</cp:lastModifiedBy>
  <cp:revision>58</cp:revision>
  <dcterms:created xsi:type="dcterms:W3CDTF">2019-10-07T09:21:03Z</dcterms:created>
  <dcterms:modified xsi:type="dcterms:W3CDTF">2019-10-09T14:10:30Z</dcterms:modified>
</cp:coreProperties>
</file>