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7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70" r:id="rId16"/>
    <p:sldId id="275" r:id="rId17"/>
    <p:sldId id="273" r:id="rId18"/>
    <p:sldId id="272" r:id="rId19"/>
    <p:sldId id="277" r:id="rId20"/>
    <p:sldId id="271" r:id="rId21"/>
    <p:sldId id="278" r:id="rId22"/>
    <p:sldId id="276" r:id="rId23"/>
    <p:sldId id="280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2" autoAdjust="0"/>
    <p:restoredTop sz="94660"/>
  </p:normalViewPr>
  <p:slideViewPr>
    <p:cSldViewPr>
      <p:cViewPr varScale="1">
        <p:scale>
          <a:sx n="109" d="100"/>
          <a:sy n="109" d="100"/>
        </p:scale>
        <p:origin x="169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Организация деятельности специалистов ПМПК в части организации ГИА: 2019-2020 учебный год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85800" y="4077072"/>
            <a:ext cx="7772400" cy="2016223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Быкова Марина Борисовна</a:t>
            </a:r>
            <a:r>
              <a:rPr lang="ru-RU" sz="2400" dirty="0" smtClean="0"/>
              <a:t>, заведующий центральной ПМПК, КГБУ «Алтайский краевой центр </a:t>
            </a:r>
            <a:r>
              <a:rPr lang="ru-RU" sz="2400" dirty="0" err="1" smtClean="0"/>
              <a:t>ППМС-помощи</a:t>
            </a:r>
            <a:r>
              <a:rPr lang="ru-RU" sz="2400" dirty="0" smtClean="0"/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Обучающиеся, имеющие ограничения жизнедеятельности и здоровья (язва, астма, диабет, кардиология, онкология, травма)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в </a:t>
            </a:r>
            <a:r>
              <a:rPr lang="ru-RU" sz="2400" dirty="0" smtClean="0">
                <a:solidFill>
                  <a:srgbClr val="FF0000"/>
                </a:solidFill>
              </a:rPr>
              <a:t>документах ПМПК – справка медицинской </a:t>
            </a:r>
            <a:r>
              <a:rPr lang="ru-RU" sz="2400" dirty="0" smtClean="0">
                <a:solidFill>
                  <a:srgbClr val="FF0000"/>
                </a:solidFill>
              </a:rPr>
              <a:t>организации с указанием рекомендованных условий при сдаче ГИА</a:t>
            </a:r>
            <a:endParaRPr lang="ru-RU" sz="24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Категории участников, которые могут претендовать на создание условий при сдаче ГИА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Основание для выбора формы ГИА: да/нет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Основание для сокращения количества сдаваемых экзаменов до 2-х обязательных: да/нет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вариантов ЭМ для ГВЭ: Математика      Русский язык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Требования к оформлению КИМ(для отдельных категорий):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Продолжительность экзамена: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Требование к рабочему месту: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Ассистент: нуждается / не нуждается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Оформление работы (для отдельных категорий):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ППЭ: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Структура </a:t>
            </a:r>
            <a:r>
              <a:rPr lang="ru-RU" sz="3200" dirty="0" smtClean="0"/>
              <a:t>заключения ПМПК о создании условий при сдаче ГИА</a:t>
            </a:r>
            <a:endParaRPr lang="ru-RU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dirty="0" smtClean="0"/>
          </a:p>
          <a:p>
            <a:r>
              <a:rPr lang="ru-RU" sz="4000" dirty="0" smtClean="0"/>
              <a:t>Да – если обучающийся с ОВЗ и (или) обучающийся: ребенок-инвалид, инвалид</a:t>
            </a:r>
          </a:p>
          <a:p>
            <a:r>
              <a:rPr lang="ru-RU" sz="4000" dirty="0" smtClean="0"/>
              <a:t>Нет -  в остальных случаях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Основание для выбора формы ГИА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3200" dirty="0" smtClean="0"/>
              <a:t>Да -  если ребенок сдает ГВЭ</a:t>
            </a:r>
          </a:p>
          <a:p>
            <a:endParaRPr lang="ru-RU" sz="3200" dirty="0" smtClean="0"/>
          </a:p>
          <a:p>
            <a:r>
              <a:rPr lang="ru-RU" sz="3200" dirty="0" smtClean="0"/>
              <a:t>Нет - в остальных случаях</a:t>
            </a:r>
          </a:p>
          <a:p>
            <a:endParaRPr lang="ru-RU" sz="3200" dirty="0" smtClean="0"/>
          </a:p>
          <a:p>
            <a:r>
              <a:rPr lang="ru-RU" sz="3200" dirty="0" smtClean="0"/>
              <a:t>Если ребенок сдает ГВЭ заполняется строка № ЭМ для ГВЭ (из таблицы)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Основание для сокращения количества сдаваемых экзаменов до 2-х обязательных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79512" y="116632"/>
          <a:ext cx="8676456" cy="6552724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1651997931"/>
                    </a:ext>
                  </a:extLst>
                </a:gridCol>
                <a:gridCol w="131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181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67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2646">
                <a:tc gridSpan="2">
                  <a:txBody>
                    <a:bodyPr/>
                    <a:lstStyle/>
                    <a:p>
                      <a:pPr marL="36000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№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effectLst/>
                        </a:rPr>
                        <a:t>вариантоЭМ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*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Категория участников ГВЭ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 заключении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28617"/>
                  </a:ext>
                </a:extLst>
              </a:tr>
              <a:tr h="292646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РУССКИЙ ЯЗЫК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560996"/>
                  </a:ext>
                </a:extLst>
              </a:tr>
              <a:tr h="10178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100 (сочинение)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400 (изложение)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без ОВЗ (ИНВ);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НОДА;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слабослышащие;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позднооглохшие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100/400 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 anchor="ctr"/>
                </a:tc>
                <a:extLst>
                  <a:ext uri="{0D108BD9-81ED-4DB2-BD59-A6C34878D82A}">
                    <a16:rowId xmlns:a16="http://schemas.microsoft.com/office/drawing/2014/main" val="2692001205"/>
                  </a:ext>
                </a:extLst>
              </a:tr>
              <a:tr h="7634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200 (сочинение)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500 (изложение)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глухие;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ЗПР;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ТНР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200/500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 anchor="ctr"/>
                </a:tc>
                <a:extLst>
                  <a:ext uri="{0D108BD9-81ED-4DB2-BD59-A6C34878D82A}">
                    <a16:rowId xmlns:a16="http://schemas.microsoft.com/office/drawing/2014/main" val="1974317675"/>
                  </a:ext>
                </a:extLst>
              </a:tr>
              <a:tr h="7634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300 (сочинение)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600 (изложение)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слепые;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слабовидящие и поздноослепшие (владеющие Брайлем)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300/600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 anchor="ctr"/>
                </a:tc>
                <a:extLst>
                  <a:ext uri="{0D108BD9-81ED-4DB2-BD59-A6C34878D82A}">
                    <a16:rowId xmlns:a16="http://schemas.microsoft.com/office/drawing/2014/main" val="9449480"/>
                  </a:ext>
                </a:extLst>
              </a:tr>
              <a:tr h="2926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700 (диктант)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РАС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700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 anchor="ctr"/>
                </a:tc>
                <a:extLst>
                  <a:ext uri="{0D108BD9-81ED-4DB2-BD59-A6C34878D82A}">
                    <a16:rowId xmlns:a16="http://schemas.microsoft.com/office/drawing/2014/main" val="3010490405"/>
                  </a:ext>
                </a:extLst>
              </a:tr>
              <a:tr h="292646">
                <a:tc gridSpan="4"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МАТЕМАТИКА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677935"/>
                  </a:ext>
                </a:extLst>
              </a:tr>
              <a:tr h="10178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без ОВЗ(ИНВ);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НОДА;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слабослышащие;</a:t>
                      </a:r>
                    </a:p>
                    <a:p>
                      <a:pPr indent="-457200"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- позднооглохшие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extLst>
                  <a:ext uri="{0D108BD9-81ED-4DB2-BD59-A6C34878D82A}">
                    <a16:rowId xmlns:a16="http://schemas.microsoft.com/office/drawing/2014/main" val="2749642856"/>
                  </a:ext>
                </a:extLst>
              </a:tr>
              <a:tr h="2926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-457200"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- ЗПР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 hMerge="1">
                  <a:txBody>
                    <a:bodyPr/>
                    <a:lstStyle/>
                    <a:p>
                      <a:pPr indent="-457200"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extLst>
                  <a:ext uri="{0D108BD9-81ED-4DB2-BD59-A6C34878D82A}">
                    <a16:rowId xmlns:a16="http://schemas.microsoft.com/office/drawing/2014/main" val="3028622453"/>
                  </a:ext>
                </a:extLst>
              </a:tr>
              <a:tr h="7634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слепые;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слабовидящие и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</a:rPr>
                        <a:t>поздноослепшие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 (владеющие Брайлем)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extLst>
                  <a:ext uri="{0D108BD9-81ED-4DB2-BD59-A6C34878D82A}">
                    <a16:rowId xmlns:a16="http://schemas.microsoft.com/office/drawing/2014/main" val="3714268032"/>
                  </a:ext>
                </a:extLst>
              </a:tr>
              <a:tr h="7634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900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(устная форма)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русский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язык; математика; биология; география; информатика и ИКТ; история; литература; обществознание; физика; химия; иностранный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язык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900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extLst>
                  <a:ext uri="{0D108BD9-81ED-4DB2-BD59-A6C34878D82A}">
                    <a16:rowId xmlns:a16="http://schemas.microsoft.com/office/drawing/2014/main" val="38335229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lvl="0">
              <a:spcBef>
                <a:spcPts val="0"/>
              </a:spcBef>
            </a:pPr>
            <a:r>
              <a:rPr lang="ru-RU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charset="0"/>
                <a:ea typeface="Cambria" charset="0"/>
                <a:cs typeface="Cambria" charset="0"/>
              </a:rPr>
              <a:t>ДЛЯ СЛАБОВИДЯЩИХ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charset="0"/>
                <a:ea typeface="Cambria" charset="0"/>
                <a:cs typeface="Cambria" charset="0"/>
              </a:rPr>
              <a:t>: 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ru-RU" sz="2800" dirty="0" smtClean="0">
                <a:latin typeface="Cambria" charset="0"/>
                <a:ea typeface="Cambria" charset="0"/>
                <a:cs typeface="Cambria" charset="0"/>
              </a:rPr>
              <a:t>диагностические материалы в увеличенном размере;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ru-RU" sz="2800" dirty="0" smtClean="0">
                <a:latin typeface="Cambria" charset="0"/>
                <a:ea typeface="Cambria" charset="0"/>
                <a:cs typeface="Cambria" charset="0"/>
              </a:rPr>
              <a:t>наличие увеличительных устройств;</a:t>
            </a:r>
          </a:p>
          <a:p>
            <a:pPr lvl="1">
              <a:spcBef>
                <a:spcPts val="0"/>
              </a:spcBef>
              <a:buNone/>
            </a:pPr>
            <a:r>
              <a:rPr lang="ru-RU" sz="2800" dirty="0" smtClean="0">
                <a:latin typeface="Cambria" charset="0"/>
                <a:ea typeface="Cambria" charset="0"/>
                <a:cs typeface="Cambria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charset="0"/>
                <a:ea typeface="Cambria" charset="0"/>
                <a:cs typeface="Cambria" charset="0"/>
              </a:rPr>
              <a:t>ДЛЯ СЛЕПЫХ: 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ru-RU" sz="2800" dirty="0" smtClean="0">
                <a:latin typeface="Cambria" charset="0"/>
                <a:ea typeface="Cambria" charset="0"/>
                <a:cs typeface="Cambria" charset="0"/>
              </a:rPr>
              <a:t>выполнение задания на компьютере со специализированным программным обеспечением;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ru-RU" sz="2800" dirty="0" smtClean="0">
                <a:latin typeface="Cambria" charset="0"/>
                <a:ea typeface="Cambria" charset="0"/>
                <a:cs typeface="Cambria" charset="0"/>
              </a:rPr>
              <a:t>оформление материалов рельефно-точечным шрифтом Брайля; 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ru-RU" sz="2800" dirty="0" smtClean="0">
                <a:latin typeface="Cambria" charset="0"/>
                <a:ea typeface="Cambria" charset="0"/>
                <a:cs typeface="Cambria" charset="0"/>
              </a:rPr>
              <a:t>специальные принадлежности для оформления ответов рельефно-точечным  шрифтом Брайля.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endParaRPr lang="ru-RU" sz="2800" dirty="0" smtClean="0">
              <a:latin typeface="Cambria" charset="0"/>
              <a:ea typeface="Cambria" charset="0"/>
              <a:cs typeface="Cambria" charset="0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ru-RU" sz="2800" dirty="0" smtClean="0">
                <a:latin typeface="Cambria" charset="0"/>
                <a:ea typeface="Cambria" charset="0"/>
                <a:cs typeface="Cambria" charset="0"/>
              </a:rPr>
              <a:t>Проведение экзамена в устной форме (по желанию)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endParaRPr lang="ru-RU" sz="2800" dirty="0" smtClean="0">
              <a:latin typeface="Cambria" charset="0"/>
              <a:ea typeface="Cambria" charset="0"/>
              <a:cs typeface="Cambria" charset="0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endParaRPr lang="ru-RU" sz="2800" dirty="0" smtClean="0">
              <a:latin typeface="Cambria" charset="0"/>
              <a:ea typeface="Cambria" charset="0"/>
              <a:cs typeface="Cambria" charset="0"/>
            </a:endParaRPr>
          </a:p>
          <a:p>
            <a:pPr lvl="1">
              <a:spcBef>
                <a:spcPts val="0"/>
              </a:spcBef>
              <a:buNone/>
            </a:pPr>
            <a:endParaRPr lang="ru-RU" sz="2800" dirty="0" smtClean="0">
              <a:latin typeface="Cambria" charset="0"/>
              <a:ea typeface="Cambria" charset="0"/>
              <a:cs typeface="Cambria" charset="0"/>
            </a:endParaRPr>
          </a:p>
          <a:p>
            <a:pPr lvl="0"/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792088"/>
          </a:xfr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Требования к оформлению КИМ(для отдельных категорий):</a:t>
            </a:r>
            <a:endParaRPr lang="ru-RU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глухих и слабослышащих, с тяжелыми нарушениями речи по их желанию ГВЭ по всем учебным предметам проводится в письменной форме.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Формулировка в заключении: проведение ГВЭ по всем учебным предметам в письменной форме.</a:t>
            </a:r>
          </a:p>
          <a:p>
            <a:pPr>
              <a:buNone/>
            </a:pPr>
            <a:r>
              <a:rPr lang="ru-RU" sz="2800" dirty="0" smtClean="0"/>
              <a:t>ГВЭ по русскому языку проводится в форме диктанта (для обучающихся с РАС)</a:t>
            </a:r>
          </a:p>
          <a:p>
            <a:pPr>
              <a:buNone/>
            </a:pP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Требования к оформлению КИМ(для отдельных категорий):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увеличивается на 1.5 часа, продолжительность ОГЭ (ЕГЭ) по иностранным языкам (раздел «Говорение») увеличивается на 30 минут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Данное условие только для детей-инвалидов, инвалидов и обучающихся с ОВЗ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Продолжительность экзамена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5400600"/>
          </a:xfrm>
        </p:spPr>
        <p:txBody>
          <a:bodyPr>
            <a:normAutofit/>
          </a:bodyPr>
          <a:lstStyle/>
          <a:p>
            <a:pPr marL="432000" lvl="3" indent="-2556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индивидуальное равномерное освещение не ниже 300 люкс (для слабовидящих обучающихся);</a:t>
            </a:r>
          </a:p>
          <a:p>
            <a:pPr marL="432000" lvl="3" indent="-2556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предоставление увеличивающего устройства (для слабовидящих обучающихся);</a:t>
            </a:r>
          </a:p>
          <a:p>
            <a:pPr marL="432000" lvl="3" indent="-2556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наличие звукоусиливающей аппаратуры индивидуального пользования (для глухих и слабослышащих обучающихся);</a:t>
            </a:r>
          </a:p>
          <a:p>
            <a:pPr marL="432000" lvl="3" indent="-2556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наличие звукоусиливающей аппаратуры коллективного пользования (для глухих и слабослышащих обучающихся);</a:t>
            </a:r>
          </a:p>
          <a:p>
            <a:pPr lvl="0">
              <a:spcBef>
                <a:spcPts val="0"/>
              </a:spcBef>
            </a:pPr>
            <a:endParaRPr lang="ru-RU" sz="2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charset="0"/>
              <a:ea typeface="Cambria" charset="0"/>
              <a:cs typeface="Cambria" charset="0"/>
            </a:endParaRPr>
          </a:p>
          <a:p>
            <a:pPr lvl="0">
              <a:spcBef>
                <a:spcPts val="0"/>
              </a:spcBef>
            </a:pPr>
            <a:endParaRPr lang="ru-RU" sz="2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Требования к рабочему месту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 lnSpcReduction="10000"/>
          </a:bodyPr>
          <a:lstStyle/>
          <a:p>
            <a:pPr marL="612000" lvl="3" indent="-255600" algn="just"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беспрепятственный доступ в аудиторию, туалетные, иные помещения; аудитория на первом этаже, наличие специальных кресел, др. приспособлений (для обучающихся с НОДА);</a:t>
            </a:r>
          </a:p>
          <a:p>
            <a:pPr marL="612000" lvl="3" indent="-255600" algn="just"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специальное оборудование рабочего места, кушетка для горизонтальной разгрузки позвоночника каждые 45 минут (индивидуальные показания);</a:t>
            </a:r>
          </a:p>
          <a:p>
            <a:pPr marL="612000" lvl="3" indent="-255600" algn="just"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специальное оборудование рабочего места, конторка (индивидуальные показания);</a:t>
            </a:r>
          </a:p>
          <a:p>
            <a:pPr marL="612000" lvl="3" indent="-255600" algn="just"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рабочее место, оборудованное компьютером, не имеющим выхода в сеть Интернет и не содержащим информации по сдаваемому предмету (для обучающихся </a:t>
            </a:r>
          </a:p>
          <a:p>
            <a:pPr marL="612000" lvl="3" indent="-255600" algn="just"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НОДА и слепых);</a:t>
            </a:r>
          </a:p>
          <a:p>
            <a:pPr marL="612000" lvl="3" indent="-255600" algn="just"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отдельная аудитория (индивидуальные показания).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Требования к рабочему месту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 lnSpcReduction="10000"/>
          </a:bodyPr>
          <a:lstStyle/>
          <a:p>
            <a:pPr algn="just" defTabSz="1219170">
              <a:spcBef>
                <a:spcPts val="0"/>
              </a:spcBef>
              <a:buSzPct val="150000"/>
              <a:buBlip>
                <a:blip r:embed="rId2"/>
              </a:buBlip>
              <a:defRPr/>
            </a:pPr>
            <a:r>
              <a:rPr lang="ru-RU" sz="1600" b="1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Приказы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Министерства образования и науки Российской Федерации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:</a:t>
            </a:r>
          </a:p>
          <a:p>
            <a:pPr marL="539750" indent="-273050" algn="just" defTabSz="1219170">
              <a:spcBef>
                <a:spcPts val="0"/>
              </a:spcBef>
              <a:buSzPct val="150000"/>
              <a:buFont typeface="Arial" charset="0"/>
              <a:buChar char="•"/>
              <a:defRPr/>
            </a:pPr>
            <a:r>
              <a:rPr lang="ru-RU" sz="1600" b="1" dirty="0" smtClean="0">
                <a:ln w="0"/>
                <a:cs typeface="Times New Roman"/>
              </a:rPr>
              <a:t>№ 1394 </a:t>
            </a:r>
            <a:r>
              <a:rPr lang="ru-RU" sz="1600" dirty="0" smtClean="0">
                <a:ln w="0"/>
                <a:cs typeface="Times New Roman"/>
              </a:rPr>
              <a:t>от 25.12.2013 г. Об утверждении порядка проведения государственной итоговой аттестации по образовательным программам основного общего образования, п. 7, 11, 34 </a:t>
            </a:r>
          </a:p>
          <a:p>
            <a:pPr marL="539750" indent="-273050" algn="just" defTabSz="1219170">
              <a:spcBef>
                <a:spcPts val="0"/>
              </a:spcBef>
              <a:buSzPct val="150000"/>
              <a:buFont typeface="Arial" charset="0"/>
              <a:buChar char="•"/>
              <a:defRPr/>
            </a:pPr>
            <a:r>
              <a:rPr lang="ru-RU" sz="1600" b="1" dirty="0" smtClean="0">
                <a:ln w="0"/>
                <a:cs typeface="Times New Roman"/>
              </a:rPr>
              <a:t>№ 1400 </a:t>
            </a:r>
            <a:r>
              <a:rPr lang="ru-RU" sz="1600" dirty="0" smtClean="0">
                <a:ln w="0"/>
                <a:cs typeface="Times New Roman"/>
              </a:rPr>
              <a:t>от 26.12.2013 г. Об утверждении порядка проведения государственной итоговой аттестации по образовательным программам среднего общего образования п. 7, 9.1, 12, 37;</a:t>
            </a:r>
          </a:p>
          <a:p>
            <a:pPr marL="539750" indent="-273050" algn="just" defTabSz="1219170">
              <a:spcBef>
                <a:spcPts val="0"/>
              </a:spcBef>
              <a:buSzPct val="150000"/>
              <a:buFont typeface="Arial" charset="0"/>
              <a:buChar char="•"/>
              <a:defRPr/>
            </a:pPr>
            <a:r>
              <a:rPr lang="ru-RU" sz="1600" b="1" dirty="0" smtClean="0">
                <a:ln w="0"/>
                <a:cs typeface="Times New Roman"/>
              </a:rPr>
              <a:t>Письмо </a:t>
            </a:r>
            <a:r>
              <a:rPr lang="ru-RU" sz="1600" b="1" dirty="0" err="1" smtClean="0">
                <a:ln w="0"/>
                <a:cs typeface="Times New Roman"/>
              </a:rPr>
              <a:t>Рособрнадзора</a:t>
            </a:r>
            <a:r>
              <a:rPr lang="ru-RU" sz="1600" b="1" dirty="0" smtClean="0">
                <a:ln w="0"/>
                <a:cs typeface="Times New Roman"/>
              </a:rPr>
              <a:t> № 10-30  </a:t>
            </a:r>
            <a:r>
              <a:rPr lang="ru-RU" sz="1600" dirty="0" smtClean="0">
                <a:ln w="0"/>
                <a:cs typeface="Times New Roman"/>
              </a:rPr>
              <a:t>от 26.04.2018 Приложение 2 Методические рекомендации по автоматизированной процедуре проведения государственного выпускного экзамена по образовательным программам среднего общего образования в 2018 году;</a:t>
            </a:r>
          </a:p>
          <a:p>
            <a:pPr marL="539750" indent="-273050" algn="just" defTabSz="1219170">
              <a:spcBef>
                <a:spcPts val="0"/>
              </a:spcBef>
              <a:buSzPct val="150000"/>
              <a:buFont typeface="Arial" charset="0"/>
              <a:buChar char="•"/>
              <a:defRPr/>
            </a:pPr>
            <a:r>
              <a:rPr lang="ru-RU" sz="1600" b="1" dirty="0" smtClean="0">
                <a:ln w="0"/>
                <a:cs typeface="Times New Roman"/>
              </a:rPr>
              <a:t>Письмо </a:t>
            </a:r>
            <a:r>
              <a:rPr lang="ru-RU" sz="1600" b="1" dirty="0" err="1" smtClean="0">
                <a:ln w="0"/>
                <a:cs typeface="Times New Roman"/>
              </a:rPr>
              <a:t>Рособрнадзора</a:t>
            </a:r>
            <a:r>
              <a:rPr lang="ru-RU" sz="1600" b="1" dirty="0" smtClean="0">
                <a:ln w="0"/>
                <a:cs typeface="Times New Roman"/>
              </a:rPr>
              <a:t> N 10-870 </a:t>
            </a:r>
            <a:r>
              <a:rPr lang="ru-RU" sz="1600" dirty="0" smtClean="0">
                <a:ln w="0"/>
                <a:cs typeface="Times New Roman"/>
              </a:rPr>
              <a:t>от 27.12.2017 Приложение 11 в редакции письма </a:t>
            </a:r>
            <a:r>
              <a:rPr lang="ru-RU" sz="1600" dirty="0" err="1" smtClean="0">
                <a:ln w="0"/>
                <a:cs typeface="Times New Roman"/>
              </a:rPr>
              <a:t>Рособрнадзора</a:t>
            </a:r>
            <a:r>
              <a:rPr lang="ru-RU" sz="1600" dirty="0" smtClean="0">
                <a:ln w="0"/>
                <a:cs typeface="Times New Roman"/>
              </a:rPr>
              <a:t>  N 10-268 от 26.04.2018  Методические рекомендации по организации и проведению государственной итоговой аттестации по образовательным программам основного общего и среднего общего образования в форме основного государственного экзамена и единого государственного экзамена для лиц с ограниченными возможностями здоровья, детей-инвалидов и инвалидов;</a:t>
            </a:r>
          </a:p>
          <a:p>
            <a:pPr marL="266700" algn="just" defTabSz="1219170">
              <a:spcBef>
                <a:spcPts val="0"/>
              </a:spcBef>
              <a:buSzPct val="150000"/>
              <a:defRPr/>
            </a:pPr>
            <a:endParaRPr lang="ru-RU" sz="1600" b="1" dirty="0" smtClean="0">
              <a:ln w="0"/>
              <a:cs typeface="Times New Roman"/>
            </a:endParaRPr>
          </a:p>
          <a:p>
            <a:pPr marL="266700" algn="just" defTabSz="1219170">
              <a:spcBef>
                <a:spcPts val="0"/>
              </a:spcBef>
              <a:buSzPct val="150000"/>
              <a:defRPr/>
            </a:pPr>
            <a:r>
              <a:rPr lang="ru-RU" sz="1600" b="1" dirty="0" smtClean="0">
                <a:ln w="0"/>
                <a:cs typeface="Times New Roman"/>
              </a:rPr>
              <a:t>Приказ Министерства здравоохранения РФ № 436н </a:t>
            </a:r>
            <a:r>
              <a:rPr lang="ru-RU" sz="1600" dirty="0" smtClean="0">
                <a:ln w="0"/>
                <a:cs typeface="Times New Roman"/>
              </a:rPr>
              <a:t>от 30.06.2016г. Об утверждении перечня заболеваний, наличие которых дает право на обучение по основным общеобразовательным программам на дому</a:t>
            </a:r>
            <a:endParaRPr lang="en-US" sz="1600" dirty="0" smtClean="0">
              <a:ln w="0"/>
              <a:cs typeface="Times New Roman"/>
            </a:endParaRPr>
          </a:p>
          <a:p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8235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Нормативная и правовая документация</a:t>
            </a:r>
            <a:r>
              <a:rPr lang="ru-RU" sz="44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ru-RU" sz="44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Помощь ассистента</a:t>
            </a:r>
            <a:endParaRPr lang="ru-RU" dirty="0"/>
          </a:p>
        </p:txBody>
      </p:sp>
      <p:graphicFrame>
        <p:nvGraphicFramePr>
          <p:cNvPr id="4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5550303"/>
              </p:ext>
            </p:extLst>
          </p:nvPr>
        </p:nvGraphicFramePr>
        <p:xfrm>
          <a:off x="323528" y="908720"/>
          <a:ext cx="8424936" cy="4607884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902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222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353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Специальные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условия</a:t>
                      </a:r>
                      <a:endParaRPr lang="ru-RU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74" marR="436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Основания для предоставления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условий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 проведении ГИА</a:t>
                      </a:r>
                      <a:endParaRPr lang="ru-RU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74" marR="436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4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Ассистент-помощник для передвижения</a:t>
                      </a:r>
                      <a:endParaRPr lang="ru-RU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74" marR="436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</a:rPr>
                        <a:t>самостоятельно </a:t>
                      </a:r>
                      <a:r>
                        <a:rPr lang="ru-RU" sz="1800" dirty="0">
                          <a:effectLst/>
                        </a:rPr>
                        <a:t>не передвигается или испытывает значительные трудности в самостоятельном </a:t>
                      </a:r>
                      <a:r>
                        <a:rPr lang="ru-RU" sz="1800" dirty="0" smtClean="0">
                          <a:effectLst/>
                        </a:rPr>
                        <a:t>передвижении</a:t>
                      </a:r>
                      <a:endParaRPr lang="ru-RU" sz="1800" dirty="0">
                        <a:effectLst/>
                      </a:endParaRP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</a:rPr>
                        <a:t>трудности </a:t>
                      </a:r>
                      <a:r>
                        <a:rPr lang="ru-RU" sz="1800" dirty="0">
                          <a:effectLst/>
                        </a:rPr>
                        <a:t>ориентации в </a:t>
                      </a:r>
                      <a:r>
                        <a:rPr lang="ru-RU" sz="1800" dirty="0" smtClean="0">
                          <a:effectLst/>
                        </a:rPr>
                        <a:t>пространстве</a:t>
                      </a:r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74" marR="436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9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Ассистент-помощник </a:t>
                      </a:r>
                      <a:endParaRPr lang="ru-RU" sz="18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педагог-психолог) </a:t>
                      </a:r>
                      <a:endParaRPr lang="ru-RU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74" marR="436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</a:rPr>
                        <a:t>выраженные </a:t>
                      </a:r>
                      <a:r>
                        <a:rPr lang="ru-RU" sz="1800" dirty="0">
                          <a:effectLst/>
                        </a:rPr>
                        <a:t>особенности эмоционально-личностной сферы и поведения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74" marR="436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03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Увеличенный шрифт, дополнительное освещение, увеличительное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устройство</a:t>
                      </a:r>
                      <a:endParaRPr lang="ru-RU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74" marR="436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</a:rPr>
                        <a:t>трудности </a:t>
                      </a:r>
                      <a:r>
                        <a:rPr lang="ru-RU" sz="1800" dirty="0">
                          <a:effectLst/>
                        </a:rPr>
                        <a:t>заполнения стандартного бланка </a:t>
                      </a:r>
                      <a:r>
                        <a:rPr lang="ru-RU" sz="1800" dirty="0" smtClean="0">
                          <a:effectLst/>
                        </a:rPr>
                        <a:t>ответов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74" marR="436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692696"/>
            <a:ext cx="8445624" cy="5472608"/>
          </a:xfrm>
        </p:spPr>
        <p:txBody>
          <a:bodyPr>
            <a:normAutofit fontScale="85000" lnSpcReduction="10000"/>
          </a:bodyPr>
          <a:lstStyle/>
          <a:p>
            <a:pPr marL="252000" lvl="3" indent="-25560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ассистенте нуждаются дети-инвалиды (НОДА) и обучающиеся с ОВЗ (слепые,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поздноослепшие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), слабовидящие, глухие, позднооглохшие, слабослышащие, нарушения опорно-двигательного аппарата, с расстройством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спектра)</a:t>
            </a:r>
          </a:p>
          <a:p>
            <a:pPr marL="252000" lvl="3" indent="-25560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помощь в занятии рабочего места в аудитории;</a:t>
            </a:r>
          </a:p>
          <a:p>
            <a:pPr marL="252000" lvl="3" indent="-25560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помощь в занятии рабочего места в аудитории, распечатывании ответов участника;</a:t>
            </a:r>
          </a:p>
          <a:p>
            <a:pPr marL="252000" lvl="3" indent="-25560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оформление регистрационного бланка, бланка ответа №1 и перенос информации с распечатанных бланков участника ГИА в стандартные бланки ответов (для обучающихся с НОДА и слепых);</a:t>
            </a:r>
          </a:p>
          <a:p>
            <a:pPr marL="252000" lvl="3" indent="-25560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ассистент-сурдопереводчик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осуществляет при необходимости жестовый перевод и разъяснение непонятных слов (для глухих и слабослышащих обучающихся);</a:t>
            </a:r>
          </a:p>
          <a:p>
            <a:pPr marL="252000" lvl="3" indent="-2556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помощь в сопровождении (для обучающихся с НОДА);</a:t>
            </a:r>
          </a:p>
          <a:p>
            <a:pPr marL="252000" lvl="3" indent="-2556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ассистент (педагог-психолог) для помощи в занятии места в аудитории, предотвращения аффективных реакций на новую стрессовую обстановку.</a:t>
            </a:r>
          </a:p>
          <a:p>
            <a:pPr marL="813600" lvl="3" indent="-45720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13600" lvl="3" indent="-45720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Ассистент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На базе образовательной организации</a:t>
            </a:r>
          </a:p>
          <a:p>
            <a:r>
              <a:rPr lang="ru-RU" dirty="0" smtClean="0"/>
              <a:t>На дому</a:t>
            </a:r>
          </a:p>
          <a:p>
            <a:r>
              <a:rPr lang="ru-RU" dirty="0" smtClean="0"/>
              <a:t>На базе медицинской организации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Организация ППЭ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Нуждается в создании специальных условий для получения образования, нуждается в создании условий при сдаче государственной итоговой аттестации: обучающийся с ограниченными возможностями здоровья (заключение ТПМПК г. Барнаула № ..  от …)</a:t>
            </a:r>
          </a:p>
          <a:p>
            <a:pPr>
              <a:buNone/>
            </a:pPr>
            <a:r>
              <a:rPr lang="ru-RU" dirty="0" smtClean="0"/>
              <a:t>   ребенок-инвалид ( справка МСЭ № .. от ..)</a:t>
            </a:r>
          </a:p>
          <a:p>
            <a:pPr>
              <a:buNone/>
            </a:pPr>
            <a:r>
              <a:rPr lang="ru-RU" dirty="0" smtClean="0"/>
              <a:t>Рекомендованная программа: адаптированная основная общеобразовательная программа для обучающихся с нарушением опорно-двигательного аппарата (продолжить)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Образец заполнения заключения на ребенка-инвалида, обучающегося с ОВЗ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Основание для выбора формы ГИА: да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Основание для сокращения количества сдаваемых экзаменов до 2-х обязательных: да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№ вариантов ЭМ для ГВЭ: Математика 100     Русский язык 100/400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Требования к оформлению КИМ: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Продолжительность экзамена: увеличивается на 1,5 часа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Требование к рабочему месту: рабочее место оборудуется компьютером, не имеющим выхода в сеть «Интернет»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Ассистент: нуждается: помощь в сопровождении; в переносе ответов с распечатанных бланков в стандартные бланки ответов.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Оформление работы (для отдельных категорий):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Организация ППЭ: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Особые условия прохождения ГИА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r>
              <a:rPr lang="ru-RU" dirty="0" smtClean="0"/>
              <a:t>К ГИА допускаются обучающиеся, не имеющие академической задолженности и в полном объеме выполнившие учебный план или индивидуальный учебный план (имеющие годовые отметки по всем учебным предметам учебного плана за IX (</a:t>
            </a:r>
            <a:r>
              <a:rPr lang="en-US" dirty="0" smtClean="0"/>
              <a:t>X</a:t>
            </a:r>
            <a:r>
              <a:rPr lang="ru-RU" dirty="0" smtClean="0"/>
              <a:t>-</a:t>
            </a:r>
            <a:r>
              <a:rPr lang="en-US" dirty="0" smtClean="0"/>
              <a:t>XI) </a:t>
            </a:r>
            <a:r>
              <a:rPr lang="ru-RU" dirty="0" smtClean="0"/>
              <a:t>класс не ниже удовлетворительных).</a:t>
            </a:r>
          </a:p>
          <a:p>
            <a:r>
              <a:rPr lang="ru-RU" dirty="0" smtClean="0"/>
              <a:t>(</a:t>
            </a:r>
            <a:r>
              <a:rPr lang="ru-RU" sz="2000" dirty="0" smtClean="0"/>
              <a:t>поэтому в документах для ПМПК обязательны личное дело обучающегося и табель за </a:t>
            </a:r>
            <a:r>
              <a:rPr lang="en-US" sz="2000" dirty="0" smtClean="0"/>
              <a:t>I</a:t>
            </a:r>
            <a:r>
              <a:rPr lang="ru-RU" sz="2000" dirty="0" smtClean="0"/>
              <a:t> полугодие)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Участники ГИА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Ребенок-инвалид, инвалид</a:t>
            </a:r>
          </a:p>
          <a:p>
            <a:r>
              <a:rPr lang="ru-RU" dirty="0" smtClean="0"/>
              <a:t>Обучающийся с ОВЗ</a:t>
            </a:r>
          </a:p>
          <a:p>
            <a:r>
              <a:rPr lang="ru-RU" dirty="0" smtClean="0"/>
              <a:t>Обучающийся в медицинских организациях</a:t>
            </a:r>
          </a:p>
          <a:p>
            <a:r>
              <a:rPr lang="ru-RU" dirty="0" smtClean="0"/>
              <a:t>Обучающийся на дому</a:t>
            </a:r>
          </a:p>
          <a:p>
            <a:r>
              <a:rPr lang="ru-RU" sz="2800" dirty="0" smtClean="0">
                <a:cs typeface="Times New Roman" pitchFamily="18" charset="0"/>
              </a:rPr>
              <a:t>Обучающиеся, имеющие ограничения жизнедеятельности и здоровья (язва, астма, диабет, кардиология, </a:t>
            </a:r>
            <a:r>
              <a:rPr lang="ru-RU" sz="2800" dirty="0" err="1" smtClean="0">
                <a:cs typeface="Times New Roman" pitchFamily="18" charset="0"/>
              </a:rPr>
              <a:t>онкология,травма</a:t>
            </a:r>
            <a:r>
              <a:rPr lang="ru-RU" sz="2800" dirty="0" smtClean="0">
                <a:cs typeface="Times New Roman" pitchFamily="18" charset="0"/>
              </a:rPr>
              <a:t>)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Категории участников, которые могут претендовать на создание условий при сдаче ГИА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Ребенок-инвалид, инвалид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в документах ПМПК должна быть копия справки </a:t>
            </a:r>
            <a:r>
              <a:rPr lang="ru-RU" sz="2400" dirty="0" smtClean="0">
                <a:solidFill>
                  <a:srgbClr val="FF0000"/>
                </a:solidFill>
              </a:rPr>
              <a:t>МСЭ + копия ИПРА</a:t>
            </a:r>
            <a:endParaRPr lang="ru-RU" sz="2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Категории участников, которые могут претендовать на создание условий при сдаче ГИА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Обучающийся с ограниченными возможностями </a:t>
            </a:r>
            <a:r>
              <a:rPr lang="ru-RU" b="1" dirty="0" smtClean="0"/>
              <a:t>здоровья (ОВЗ)</a:t>
            </a:r>
            <a:endParaRPr lang="ru-RU" b="1" dirty="0" smtClean="0"/>
          </a:p>
          <a:p>
            <a:pPr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в </a:t>
            </a:r>
            <a:r>
              <a:rPr lang="ru-RU" sz="2200" dirty="0" smtClean="0">
                <a:solidFill>
                  <a:srgbClr val="FF0000"/>
                </a:solidFill>
              </a:rPr>
              <a:t>документах ПМПК должна быть копия заключения ПМПК, выписка из приказа директора ОО о том, по какой программе обучается </a:t>
            </a:r>
            <a:r>
              <a:rPr lang="ru-RU" sz="2200" dirty="0" smtClean="0">
                <a:solidFill>
                  <a:srgbClr val="FF0000"/>
                </a:solidFill>
              </a:rPr>
              <a:t>ребенок 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Категории участников, которые могут претендовать на создание условий при сдаче ГИА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Обучающийся на дому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в </a:t>
            </a:r>
            <a:r>
              <a:rPr lang="ru-RU" sz="2400" dirty="0" smtClean="0">
                <a:solidFill>
                  <a:srgbClr val="FF0000"/>
                </a:solidFill>
              </a:rPr>
              <a:t>документах ПМПК – копия справки </a:t>
            </a:r>
            <a:r>
              <a:rPr lang="ru-RU" sz="2400" dirty="0" smtClean="0">
                <a:solidFill>
                  <a:srgbClr val="FF0000"/>
                </a:solidFill>
              </a:rPr>
              <a:t>ВК,</a:t>
            </a:r>
            <a:r>
              <a:rPr lang="ru-RU" sz="2400" dirty="0" smtClean="0">
                <a:solidFill>
                  <a:srgbClr val="FF0000"/>
                </a:solidFill>
              </a:rPr>
              <a:t> покрывающая срок сдачи ГИА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Категории участников, которые могут претендовать на создание условий при сдаче ГИА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Обучающийся на дому + обучающий с ограниченными возможностями здоровья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в </a:t>
            </a:r>
            <a:r>
              <a:rPr lang="ru-RU" dirty="0" smtClean="0">
                <a:solidFill>
                  <a:srgbClr val="FF0000"/>
                </a:solidFill>
              </a:rPr>
              <a:t>документах ПМПК – копии заключения ПМПК и справка ВК, </a:t>
            </a:r>
            <a:r>
              <a:rPr lang="ru-RU" sz="2800" dirty="0" smtClean="0">
                <a:solidFill>
                  <a:srgbClr val="FF0000"/>
                </a:solidFill>
              </a:rPr>
              <a:t>выписка из приказа директора ОО о том, по какой программе обучается </a:t>
            </a:r>
            <a:r>
              <a:rPr lang="ru-RU" sz="2800" dirty="0" smtClean="0">
                <a:solidFill>
                  <a:srgbClr val="FF0000"/>
                </a:solidFill>
              </a:rPr>
              <a:t>ребенок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Категории участников, которые могут претендовать на создание условий при сдаче ГИА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Обучающийся в медицинской организации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 </a:t>
            </a:r>
            <a:r>
              <a:rPr lang="ru-RU" sz="2200" dirty="0" smtClean="0">
                <a:solidFill>
                  <a:srgbClr val="FF0000"/>
                </a:solidFill>
              </a:rPr>
              <a:t>в документах ПМПК – справка медицинской </a:t>
            </a:r>
            <a:r>
              <a:rPr lang="ru-RU" sz="2200" dirty="0" smtClean="0">
                <a:solidFill>
                  <a:srgbClr val="FF0000"/>
                </a:solidFill>
              </a:rPr>
              <a:t>организации, покрывающая срок сдачи ГИА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Категории участников, которые могут претендовать на создание условий при сдаче ГИА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515</TotalTime>
  <Words>1433</Words>
  <Application>Microsoft Office PowerPoint</Application>
  <PresentationFormat>Экран (4:3)</PresentationFormat>
  <Paragraphs>183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4" baseType="lpstr">
      <vt:lpstr>Arial</vt:lpstr>
      <vt:lpstr>Calibri</vt:lpstr>
      <vt:lpstr>Cambria</vt:lpstr>
      <vt:lpstr>Lucida Sans Unicode</vt:lpstr>
      <vt:lpstr>Times New Roman</vt:lpstr>
      <vt:lpstr>Verdana</vt:lpstr>
      <vt:lpstr>Wingdings</vt:lpstr>
      <vt:lpstr>Wingdings 2</vt:lpstr>
      <vt:lpstr>Wingdings 3</vt:lpstr>
      <vt:lpstr>Открытая</vt:lpstr>
      <vt:lpstr>Организация деятельности специалистов ПМПК в части организации ГИА: 2019-2020 учебный год</vt:lpstr>
      <vt:lpstr>Нормативная и правовая документация </vt:lpstr>
      <vt:lpstr>Участники ГИА</vt:lpstr>
      <vt:lpstr>Категории участников, которые могут претендовать на создание условий при сдаче ГИА</vt:lpstr>
      <vt:lpstr>Категории участников, которые могут претендовать на создание условий при сдаче ГИА</vt:lpstr>
      <vt:lpstr>Категории участников, которые могут претендовать на создание условий при сдаче ГИА</vt:lpstr>
      <vt:lpstr>Категории участников, которые могут претендовать на создание условий при сдаче ГИА</vt:lpstr>
      <vt:lpstr>Категории участников, которые могут претендовать на создание условий при сдаче ГИА</vt:lpstr>
      <vt:lpstr>Категории участников, которые могут претендовать на создание условий при сдаче ГИА</vt:lpstr>
      <vt:lpstr>Категории участников, которые могут претендовать на создание условий при сдаче ГИА</vt:lpstr>
      <vt:lpstr>Структура заключения ПМПК о создании условий при сдаче ГИА</vt:lpstr>
      <vt:lpstr>Основание для выбора формы ГИА </vt:lpstr>
      <vt:lpstr>Основание для сокращения количества сдаваемых экзаменов до 2-х обязательных </vt:lpstr>
      <vt:lpstr>Презентация PowerPoint</vt:lpstr>
      <vt:lpstr>Требования к оформлению КИМ(для отдельных категорий):</vt:lpstr>
      <vt:lpstr>Требования к оформлению КИМ(для отдельных категорий):</vt:lpstr>
      <vt:lpstr>Продолжительность экзамена</vt:lpstr>
      <vt:lpstr>Требования к рабочему месту</vt:lpstr>
      <vt:lpstr>Требования к рабочему месту</vt:lpstr>
      <vt:lpstr>Помощь ассистента</vt:lpstr>
      <vt:lpstr>Ассистент</vt:lpstr>
      <vt:lpstr>Организация ППЭ</vt:lpstr>
      <vt:lpstr>Образец заполнения заключения на ребенка-инвалида, обучающегося с ОВЗ </vt:lpstr>
      <vt:lpstr>Особые условия прохождения ГИА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Быкова</dc:creator>
  <cp:lastModifiedBy>Марина Быкова</cp:lastModifiedBy>
  <cp:revision>53</cp:revision>
  <dcterms:created xsi:type="dcterms:W3CDTF">2018-12-10T08:18:36Z</dcterms:created>
  <dcterms:modified xsi:type="dcterms:W3CDTF">2019-10-17T02:39:49Z</dcterms:modified>
</cp:coreProperties>
</file>