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1"/>
  </p:notesMasterIdLst>
  <p:sldIdLst>
    <p:sldId id="256" r:id="rId2"/>
    <p:sldId id="262" r:id="rId3"/>
    <p:sldId id="273" r:id="rId4"/>
    <p:sldId id="257" r:id="rId5"/>
    <p:sldId id="259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4" r:id="rId18"/>
    <p:sldId id="276" r:id="rId19"/>
    <p:sldId id="275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20A2"/>
    <a:srgbClr val="280A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5012" autoAdjust="0"/>
  </p:normalViewPr>
  <p:slideViewPr>
    <p:cSldViewPr snapToGrid="0">
      <p:cViewPr varScale="1">
        <p:scale>
          <a:sx n="110" d="100"/>
          <a:sy n="110" d="100"/>
        </p:scale>
        <p:origin x="57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01188A-5340-4C0B-A771-A26FE9609690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A8D563-300C-4D97-A3CA-A4DA5C83B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48572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A8D563-300C-4D97-A3CA-A4DA5C83B705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87481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10/16/2019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10/16/2019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10/16/2019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10/16/2019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ФОРМИРОВАНИЕ ИТОГОВОГО ОТЧЁТА О ДЕЯТЕЛЬНОСТИ ПМПК  за 2019 год.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7067" y="4591163"/>
            <a:ext cx="7766936" cy="1096896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Серова Т.И. 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Социальный педагог ЦПМПК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7246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>
                <a:solidFill>
                  <a:schemeClr val="tx1"/>
                </a:solidFill>
              </a:rPr>
              <a:t>ОТЧЁТ О ДЕЯТЕЛЬНОСТИ ПСИХОЛОГО-МЕДИКО-ПЕДАГОГИЧЕСКОЙ КОМИССИИ _____________________ района  АЛТАЙСКОГО КРАЯ 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68188031"/>
              </p:ext>
            </p:extLst>
          </p:nvPr>
        </p:nvGraphicFramePr>
        <p:xfrm>
          <a:off x="806335" y="1875444"/>
          <a:ext cx="10565475" cy="610905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26011">
                  <a:extLst>
                    <a:ext uri="{9D8B030D-6E8A-4147-A177-3AD203B41FA5}">
                      <a16:colId xmlns:a16="http://schemas.microsoft.com/office/drawing/2014/main" val="3502380485"/>
                    </a:ext>
                  </a:extLst>
                </a:gridCol>
                <a:gridCol w="3454285">
                  <a:extLst>
                    <a:ext uri="{9D8B030D-6E8A-4147-A177-3AD203B41FA5}">
                      <a16:colId xmlns:a16="http://schemas.microsoft.com/office/drawing/2014/main" val="3736823529"/>
                    </a:ext>
                  </a:extLst>
                </a:gridCol>
                <a:gridCol w="3577551">
                  <a:extLst>
                    <a:ext uri="{9D8B030D-6E8A-4147-A177-3AD203B41FA5}">
                      <a16:colId xmlns:a16="http://schemas.microsoft.com/office/drawing/2014/main" val="3015981733"/>
                    </a:ext>
                  </a:extLst>
                </a:gridCol>
                <a:gridCol w="2507628">
                  <a:extLst>
                    <a:ext uri="{9D8B030D-6E8A-4147-A177-3AD203B41FA5}">
                      <a16:colId xmlns:a16="http://schemas.microsoft.com/office/drawing/2014/main" val="1440552934"/>
                    </a:ext>
                  </a:extLst>
                </a:gridCol>
              </a:tblGrid>
              <a:tr h="957186">
                <a:tc>
                  <a:txBody>
                    <a:bodyPr/>
                    <a:lstStyle/>
                    <a:p>
                      <a:pPr algn="ctr" fontAlgn="t"/>
                      <a:r>
                        <a:rPr lang="ru-RU" sz="2000" b="1" u="none" strike="noStrike" dirty="0">
                          <a:effectLst/>
                        </a:rPr>
                        <a:t>№ строки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000" b="1" u="none" strike="noStrike" dirty="0">
                          <a:effectLst/>
                        </a:rPr>
                        <a:t>Наименование показателей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000" b="1" u="none" strike="noStrike" dirty="0">
                          <a:effectLst/>
                        </a:rPr>
                        <a:t>Пояснения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000" b="1" u="none" strike="noStrike" dirty="0">
                          <a:effectLst/>
                        </a:rPr>
                        <a:t>Значения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5227469"/>
                  </a:ext>
                </a:extLst>
              </a:tr>
              <a:tr h="1019215"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1</a:t>
                      </a:r>
                      <a:endParaRPr lang="ru-RU" sz="2000" b="0" i="0" u="none" strike="noStrike" dirty="0">
                        <a:solidFill>
                          <a:srgbClr val="FF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Раздел 1:  Общие данные о лицах, обследованных на ПМПК</a:t>
                      </a:r>
                      <a:endParaRPr lang="ru-RU" sz="2000" b="1" i="0" u="none" strike="noStrike" dirty="0">
                        <a:solidFill>
                          <a:srgbClr val="FF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u="none" strike="noStrike" dirty="0">
                          <a:effectLst/>
                        </a:rPr>
                        <a:t> 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u="none" strike="noStrike" dirty="0">
                          <a:effectLst/>
                        </a:rPr>
                        <a:t> 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33465914"/>
                  </a:ext>
                </a:extLst>
              </a:tr>
              <a:tr h="1064895">
                <a:tc>
                  <a:txBody>
                    <a:bodyPr/>
                    <a:lstStyle/>
                    <a:p>
                      <a:pPr algn="l" fontAlgn="t"/>
                      <a:r>
                        <a:rPr lang="ru-RU" sz="18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</a:rPr>
                        <a:t>1</a:t>
                      </a:r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.8.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  <a:latin typeface="Tinos1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лица с ОВЗ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Tinos1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(чел.) из общего числа  </a:t>
                      </a: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nos1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обследованных</a:t>
                      </a:r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Tinos1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на ПМПК (строки 1.1.)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3339A7"/>
                          </a:solidFill>
                          <a:effectLst/>
                          <a:latin typeface="Tinos1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стр. 1.8. может не соответствовать общему количеству обследованных на ПМПК лиц (стр. 1.1.)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01585242"/>
                  </a:ext>
                </a:extLst>
              </a:tr>
              <a:tr h="1523568">
                <a:tc>
                  <a:txBody>
                    <a:bodyPr/>
                    <a:lstStyle/>
                    <a:p>
                      <a:pPr algn="l" fontAlgn="t"/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fontAlgn="t"/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4287386732"/>
                  </a:ext>
                </a:extLst>
              </a:tr>
            </a:tbl>
          </a:graphicData>
        </a:graphic>
      </p:graphicFrame>
      <p:cxnSp>
        <p:nvCxnSpPr>
          <p:cNvPr id="6" name="Прямая соединительная линия 5"/>
          <p:cNvCxnSpPr/>
          <p:nvPr/>
        </p:nvCxnSpPr>
        <p:spPr>
          <a:xfrm flipH="1">
            <a:off x="1776847" y="1875444"/>
            <a:ext cx="27016" cy="465928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793867" y="2848724"/>
            <a:ext cx="10476689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818804" y="3822006"/>
            <a:ext cx="10451752" cy="36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806334" y="4996875"/>
            <a:ext cx="10451752" cy="120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5255723" y="1969872"/>
            <a:ext cx="27015" cy="456486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8734598" y="1969872"/>
            <a:ext cx="66502" cy="456486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0318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>
                <a:solidFill>
                  <a:schemeClr val="tx1"/>
                </a:solidFill>
              </a:rPr>
              <a:t>ОТЧЁТ О ДЕЯТЕЛЬНОСТИ ПСИХОЛОГО-МЕДИКО-ПЕДАГОГИЧЕСКОЙ КОМИССИИ _____________________ района  АЛТАЙСКОГО КРАЯ 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15413422"/>
              </p:ext>
            </p:extLst>
          </p:nvPr>
        </p:nvGraphicFramePr>
        <p:xfrm>
          <a:off x="806335" y="1875444"/>
          <a:ext cx="10565475" cy="56454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26011">
                  <a:extLst>
                    <a:ext uri="{9D8B030D-6E8A-4147-A177-3AD203B41FA5}">
                      <a16:colId xmlns:a16="http://schemas.microsoft.com/office/drawing/2014/main" val="3502380485"/>
                    </a:ext>
                  </a:extLst>
                </a:gridCol>
                <a:gridCol w="3454285">
                  <a:extLst>
                    <a:ext uri="{9D8B030D-6E8A-4147-A177-3AD203B41FA5}">
                      <a16:colId xmlns:a16="http://schemas.microsoft.com/office/drawing/2014/main" val="3736823529"/>
                    </a:ext>
                  </a:extLst>
                </a:gridCol>
                <a:gridCol w="3577551">
                  <a:extLst>
                    <a:ext uri="{9D8B030D-6E8A-4147-A177-3AD203B41FA5}">
                      <a16:colId xmlns:a16="http://schemas.microsoft.com/office/drawing/2014/main" val="3015981733"/>
                    </a:ext>
                  </a:extLst>
                </a:gridCol>
                <a:gridCol w="2507628">
                  <a:extLst>
                    <a:ext uri="{9D8B030D-6E8A-4147-A177-3AD203B41FA5}">
                      <a16:colId xmlns:a16="http://schemas.microsoft.com/office/drawing/2014/main" val="1440552934"/>
                    </a:ext>
                  </a:extLst>
                </a:gridCol>
              </a:tblGrid>
              <a:tr h="957186">
                <a:tc>
                  <a:txBody>
                    <a:bodyPr/>
                    <a:lstStyle/>
                    <a:p>
                      <a:pPr algn="ctr" fontAlgn="t"/>
                      <a:r>
                        <a:rPr lang="ru-RU" sz="2000" b="1" u="none" strike="noStrike" dirty="0">
                          <a:effectLst/>
                        </a:rPr>
                        <a:t>№ строки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000" b="1" u="none" strike="noStrike" dirty="0">
                          <a:effectLst/>
                        </a:rPr>
                        <a:t>Наименование показателей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000" b="1" u="none" strike="noStrike" dirty="0">
                          <a:effectLst/>
                        </a:rPr>
                        <a:t>Пояснения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000" b="1" u="none" strike="noStrike" dirty="0">
                          <a:effectLst/>
                        </a:rPr>
                        <a:t>Значения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5227469"/>
                  </a:ext>
                </a:extLst>
              </a:tr>
              <a:tr h="1019215"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2</a:t>
                      </a:r>
                      <a:endParaRPr lang="ru-RU" sz="2000" b="0" i="0" u="none" strike="noStrike" dirty="0">
                        <a:solidFill>
                          <a:srgbClr val="FF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Раздел </a:t>
                      </a:r>
                      <a:r>
                        <a:rPr lang="ru-RU" sz="20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2:  </a:t>
                      </a:r>
                      <a:r>
                        <a:rPr lang="ru-RU" sz="18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Данные о лицах, обследованных на ПМПК, по организациям/лицам, инициировавшим/направившим их на обследование</a:t>
                      </a:r>
                    </a:p>
                    <a:p>
                      <a:pPr algn="l" fontAlgn="t"/>
                      <a:r>
                        <a:rPr lang="ru-RU" sz="2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nos1"/>
                        </a:rPr>
                        <a:t>(инициатор обращения)</a:t>
                      </a:r>
                      <a:endParaRPr lang="ru-RU" sz="2000" b="1" i="0" u="none" strike="noStrike" dirty="0">
                        <a:solidFill>
                          <a:schemeClr val="tx1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u="none" strike="noStrike" dirty="0">
                          <a:effectLst/>
                        </a:rPr>
                        <a:t> 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u="none" strike="noStrike" dirty="0">
                          <a:effectLst/>
                        </a:rPr>
                        <a:t> 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33465914"/>
                  </a:ext>
                </a:extLst>
              </a:tr>
              <a:tr h="79604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nos1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2. 1.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Tinos1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Родители /законные представители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01585242"/>
                  </a:ext>
                </a:extLst>
              </a:tr>
              <a:tr h="61514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nos1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2. 2.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nos1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Образовательные организации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fontAlgn="t"/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4287386732"/>
                  </a:ext>
                </a:extLst>
              </a:tr>
              <a:tr h="15235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nos1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2. 3.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nos1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Организации здравоохранения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fontAlgn="t"/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599455366"/>
                  </a:ext>
                </a:extLst>
              </a:tr>
            </a:tbl>
          </a:graphicData>
        </a:graphic>
      </p:graphicFrame>
      <p:cxnSp>
        <p:nvCxnSpPr>
          <p:cNvPr id="6" name="Прямая соединительная линия 5"/>
          <p:cNvCxnSpPr/>
          <p:nvPr/>
        </p:nvCxnSpPr>
        <p:spPr>
          <a:xfrm flipH="1">
            <a:off x="1776847" y="1875444"/>
            <a:ext cx="27016" cy="465928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793867" y="2848724"/>
            <a:ext cx="10476689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806334" y="4554329"/>
            <a:ext cx="10451752" cy="36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820883" y="5304446"/>
            <a:ext cx="10451752" cy="120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5255723" y="1969872"/>
            <a:ext cx="27015" cy="456486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8734598" y="1969872"/>
            <a:ext cx="66502" cy="456486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820883" y="6010388"/>
            <a:ext cx="10451752" cy="120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5532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>
                <a:solidFill>
                  <a:schemeClr val="tx1"/>
                </a:solidFill>
              </a:rPr>
              <a:t>ОТЧЁТ О ДЕЯТЕЛЬНОСТИ ПСИХОЛОГО-МЕДИКО-ПЕДАГОГИЧЕСКОЙ КОМИССИИ _____________________ района  АЛТАЙСКОГО КРАЯ 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70736148"/>
              </p:ext>
            </p:extLst>
          </p:nvPr>
        </p:nvGraphicFramePr>
        <p:xfrm>
          <a:off x="806335" y="1875444"/>
          <a:ext cx="10565475" cy="522153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26011">
                  <a:extLst>
                    <a:ext uri="{9D8B030D-6E8A-4147-A177-3AD203B41FA5}">
                      <a16:colId xmlns:a16="http://schemas.microsoft.com/office/drawing/2014/main" val="3502380485"/>
                    </a:ext>
                  </a:extLst>
                </a:gridCol>
                <a:gridCol w="3454285">
                  <a:extLst>
                    <a:ext uri="{9D8B030D-6E8A-4147-A177-3AD203B41FA5}">
                      <a16:colId xmlns:a16="http://schemas.microsoft.com/office/drawing/2014/main" val="3736823529"/>
                    </a:ext>
                  </a:extLst>
                </a:gridCol>
                <a:gridCol w="3577551">
                  <a:extLst>
                    <a:ext uri="{9D8B030D-6E8A-4147-A177-3AD203B41FA5}">
                      <a16:colId xmlns:a16="http://schemas.microsoft.com/office/drawing/2014/main" val="3015981733"/>
                    </a:ext>
                  </a:extLst>
                </a:gridCol>
                <a:gridCol w="2507628">
                  <a:extLst>
                    <a:ext uri="{9D8B030D-6E8A-4147-A177-3AD203B41FA5}">
                      <a16:colId xmlns:a16="http://schemas.microsoft.com/office/drawing/2014/main" val="1440552934"/>
                    </a:ext>
                  </a:extLst>
                </a:gridCol>
              </a:tblGrid>
              <a:tr h="957186">
                <a:tc>
                  <a:txBody>
                    <a:bodyPr/>
                    <a:lstStyle/>
                    <a:p>
                      <a:pPr algn="ctr" fontAlgn="t"/>
                      <a:r>
                        <a:rPr lang="ru-RU" sz="2000" b="1" u="none" strike="noStrike" dirty="0">
                          <a:effectLst/>
                        </a:rPr>
                        <a:t>№ строки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000" b="1" u="none" strike="noStrike" dirty="0">
                          <a:effectLst/>
                        </a:rPr>
                        <a:t>Наименование показателей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000" b="1" u="none" strike="noStrike" dirty="0">
                          <a:effectLst/>
                        </a:rPr>
                        <a:t>Пояснения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000" b="1" u="none" strike="noStrike" dirty="0">
                          <a:effectLst/>
                        </a:rPr>
                        <a:t>Значения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5227469"/>
                  </a:ext>
                </a:extLst>
              </a:tr>
              <a:tr h="1019215"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2</a:t>
                      </a:r>
                      <a:endParaRPr lang="ru-RU" sz="2000" b="0" i="0" u="none" strike="noStrike" dirty="0">
                        <a:solidFill>
                          <a:srgbClr val="FF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Раздел </a:t>
                      </a:r>
                      <a:r>
                        <a:rPr lang="ru-RU" sz="20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2:  </a:t>
                      </a:r>
                      <a:r>
                        <a:rPr lang="ru-RU" sz="18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Данные о лицах, обследованных на ПМПК, по организациям/лицам, инициировавшим/направившим их на обследование</a:t>
                      </a:r>
                    </a:p>
                    <a:p>
                      <a:pPr algn="l" fontAlgn="t"/>
                      <a:r>
                        <a:rPr lang="ru-RU" sz="2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nos1"/>
                        </a:rPr>
                        <a:t>(инициатор обращения)</a:t>
                      </a:r>
                      <a:endParaRPr lang="ru-RU" sz="2000" b="1" i="0" u="none" strike="noStrike" dirty="0">
                        <a:solidFill>
                          <a:schemeClr val="tx1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u="none" strike="noStrike" dirty="0">
                          <a:effectLst/>
                        </a:rPr>
                        <a:t> 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u="none" strike="noStrike" dirty="0">
                          <a:effectLst/>
                        </a:rPr>
                        <a:t> 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33465914"/>
                  </a:ext>
                </a:extLst>
              </a:tr>
              <a:tr h="3721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nos1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2. 4.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Tinos1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Органы/организации опеки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01585242"/>
                  </a:ext>
                </a:extLst>
              </a:tr>
              <a:tr h="61514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nos1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2. 5.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Tinos1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Органы/организации социальной защиты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fontAlgn="t"/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4287386732"/>
                  </a:ext>
                </a:extLst>
              </a:tr>
              <a:tr h="15235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nos1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2. 6.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nos1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Комиссии по делам несовершеннолетних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fontAlgn="t"/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599455366"/>
                  </a:ext>
                </a:extLst>
              </a:tr>
            </a:tbl>
          </a:graphicData>
        </a:graphic>
      </p:graphicFrame>
      <p:cxnSp>
        <p:nvCxnSpPr>
          <p:cNvPr id="6" name="Прямая соединительная линия 5"/>
          <p:cNvCxnSpPr/>
          <p:nvPr/>
        </p:nvCxnSpPr>
        <p:spPr>
          <a:xfrm flipH="1">
            <a:off x="1776847" y="1875444"/>
            <a:ext cx="27016" cy="465928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793867" y="2848724"/>
            <a:ext cx="10476689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806334" y="4554329"/>
            <a:ext cx="10451752" cy="36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820883" y="4915123"/>
            <a:ext cx="10451752" cy="120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5255723" y="1969872"/>
            <a:ext cx="27015" cy="456486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8734598" y="1969872"/>
            <a:ext cx="66502" cy="456486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820883" y="5550697"/>
            <a:ext cx="10451752" cy="120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743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>
                <a:solidFill>
                  <a:schemeClr val="tx1"/>
                </a:solidFill>
              </a:rPr>
              <a:t>ОТЧЁТ О ДЕЯТЕЛЬНОСТИ ПСИХОЛОГО-МЕДИКО-ПЕДАГОГИЧЕСКОЙ КОМИССИИ _____________________ района  АЛТАЙСКОГО КРАЯ 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37714480"/>
              </p:ext>
            </p:extLst>
          </p:nvPr>
        </p:nvGraphicFramePr>
        <p:xfrm>
          <a:off x="806335" y="1875444"/>
          <a:ext cx="10565475" cy="522153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26011">
                  <a:extLst>
                    <a:ext uri="{9D8B030D-6E8A-4147-A177-3AD203B41FA5}">
                      <a16:colId xmlns:a16="http://schemas.microsoft.com/office/drawing/2014/main" val="3502380485"/>
                    </a:ext>
                  </a:extLst>
                </a:gridCol>
                <a:gridCol w="3454285">
                  <a:extLst>
                    <a:ext uri="{9D8B030D-6E8A-4147-A177-3AD203B41FA5}">
                      <a16:colId xmlns:a16="http://schemas.microsoft.com/office/drawing/2014/main" val="3736823529"/>
                    </a:ext>
                  </a:extLst>
                </a:gridCol>
                <a:gridCol w="3577551">
                  <a:extLst>
                    <a:ext uri="{9D8B030D-6E8A-4147-A177-3AD203B41FA5}">
                      <a16:colId xmlns:a16="http://schemas.microsoft.com/office/drawing/2014/main" val="3015981733"/>
                    </a:ext>
                  </a:extLst>
                </a:gridCol>
                <a:gridCol w="2507628">
                  <a:extLst>
                    <a:ext uri="{9D8B030D-6E8A-4147-A177-3AD203B41FA5}">
                      <a16:colId xmlns:a16="http://schemas.microsoft.com/office/drawing/2014/main" val="1440552934"/>
                    </a:ext>
                  </a:extLst>
                </a:gridCol>
              </a:tblGrid>
              <a:tr h="957186">
                <a:tc>
                  <a:txBody>
                    <a:bodyPr/>
                    <a:lstStyle/>
                    <a:p>
                      <a:pPr algn="ctr" fontAlgn="t"/>
                      <a:r>
                        <a:rPr lang="ru-RU" sz="2000" b="1" u="none" strike="noStrike" dirty="0">
                          <a:effectLst/>
                        </a:rPr>
                        <a:t>№ строки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000" b="1" u="none" strike="noStrike" dirty="0">
                          <a:effectLst/>
                        </a:rPr>
                        <a:t>Наименование показателей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000" b="1" u="none" strike="noStrike" dirty="0">
                          <a:effectLst/>
                        </a:rPr>
                        <a:t>Пояснения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000" b="1" u="none" strike="noStrike" dirty="0">
                          <a:effectLst/>
                        </a:rPr>
                        <a:t>Значения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5227469"/>
                  </a:ext>
                </a:extLst>
              </a:tr>
              <a:tr h="1019215"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2</a:t>
                      </a:r>
                      <a:endParaRPr lang="ru-RU" sz="2000" b="0" i="0" u="none" strike="noStrike" dirty="0">
                        <a:solidFill>
                          <a:srgbClr val="FF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Раздел </a:t>
                      </a:r>
                      <a:r>
                        <a:rPr lang="ru-RU" sz="20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2:  </a:t>
                      </a:r>
                      <a:r>
                        <a:rPr lang="ru-RU" sz="18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Данные о лицах, обследованных на ПМПК, по организациям/лицам, инициировавшим/направившим их на обследование</a:t>
                      </a:r>
                    </a:p>
                    <a:p>
                      <a:pPr algn="l" fontAlgn="t"/>
                      <a:r>
                        <a:rPr lang="ru-RU" sz="2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nos1"/>
                        </a:rPr>
                        <a:t>(инициатор обращения)</a:t>
                      </a:r>
                      <a:endParaRPr lang="ru-RU" sz="2000" b="1" i="0" u="none" strike="noStrike" dirty="0">
                        <a:solidFill>
                          <a:schemeClr val="tx1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u="none" strike="noStrike" dirty="0">
                          <a:effectLst/>
                        </a:rPr>
                        <a:t> 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u="none" strike="noStrike" dirty="0">
                          <a:effectLst/>
                        </a:rPr>
                        <a:t> 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33465914"/>
                  </a:ext>
                </a:extLst>
              </a:tr>
              <a:tr h="3721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nos1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2. 7.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Tinos1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Суд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01585242"/>
                  </a:ext>
                </a:extLst>
              </a:tr>
              <a:tr h="2909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nos1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2. 8.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nos1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МСЭ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fontAlgn="t"/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4287386732"/>
                  </a:ext>
                </a:extLst>
              </a:tr>
              <a:tr h="2890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nos1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2. 9.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nos1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мест лишения свободы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fontAlgn="t"/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599455366"/>
                  </a:ext>
                </a:extLst>
              </a:tr>
              <a:tr h="15235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nos1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2. 10.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nos1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Самостоятельно </a:t>
                      </a:r>
                      <a:r>
                        <a:rPr lang="ru-RU" sz="2000" dirty="0">
                          <a:solidFill>
                            <a:srgbClr val="002060"/>
                          </a:solidFill>
                          <a:effectLst/>
                          <a:latin typeface="Tinos1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(после 18 лет)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fontAlgn="t"/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3830259366"/>
                  </a:ext>
                </a:extLst>
              </a:tr>
            </a:tbl>
          </a:graphicData>
        </a:graphic>
      </p:graphicFrame>
      <p:cxnSp>
        <p:nvCxnSpPr>
          <p:cNvPr id="6" name="Прямая соединительная линия 5"/>
          <p:cNvCxnSpPr/>
          <p:nvPr/>
        </p:nvCxnSpPr>
        <p:spPr>
          <a:xfrm flipH="1">
            <a:off x="1776847" y="1875444"/>
            <a:ext cx="27016" cy="465928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793867" y="2848724"/>
            <a:ext cx="10476689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806334" y="4554329"/>
            <a:ext cx="10451752" cy="36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818804" y="4871585"/>
            <a:ext cx="10451752" cy="120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5255723" y="1969872"/>
            <a:ext cx="27015" cy="456486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8734598" y="1969872"/>
            <a:ext cx="66502" cy="456486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818804" y="5202182"/>
            <a:ext cx="10451752" cy="120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818804" y="5546368"/>
            <a:ext cx="10451752" cy="120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8859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>
                <a:solidFill>
                  <a:schemeClr val="tx1"/>
                </a:solidFill>
              </a:rPr>
              <a:t>ОТЧЁТ О ДЕЯТЕЛЬНОСТИ ПСИХОЛОГО-МЕДИКО-ПЕДАГОГИЧЕСКОЙ КОМИССИИ _____________________ района  АЛТАЙСКОГО КРАЯ 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4801832"/>
              </p:ext>
            </p:extLst>
          </p:nvPr>
        </p:nvGraphicFramePr>
        <p:xfrm>
          <a:off x="806335" y="1875444"/>
          <a:ext cx="10565475" cy="514920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26011">
                  <a:extLst>
                    <a:ext uri="{9D8B030D-6E8A-4147-A177-3AD203B41FA5}">
                      <a16:colId xmlns:a16="http://schemas.microsoft.com/office/drawing/2014/main" val="3502380485"/>
                    </a:ext>
                  </a:extLst>
                </a:gridCol>
                <a:gridCol w="3454285">
                  <a:extLst>
                    <a:ext uri="{9D8B030D-6E8A-4147-A177-3AD203B41FA5}">
                      <a16:colId xmlns:a16="http://schemas.microsoft.com/office/drawing/2014/main" val="3736823529"/>
                    </a:ext>
                  </a:extLst>
                </a:gridCol>
                <a:gridCol w="3577551">
                  <a:extLst>
                    <a:ext uri="{9D8B030D-6E8A-4147-A177-3AD203B41FA5}">
                      <a16:colId xmlns:a16="http://schemas.microsoft.com/office/drawing/2014/main" val="3015981733"/>
                    </a:ext>
                  </a:extLst>
                </a:gridCol>
                <a:gridCol w="2507628">
                  <a:extLst>
                    <a:ext uri="{9D8B030D-6E8A-4147-A177-3AD203B41FA5}">
                      <a16:colId xmlns:a16="http://schemas.microsoft.com/office/drawing/2014/main" val="1440552934"/>
                    </a:ext>
                  </a:extLst>
                </a:gridCol>
              </a:tblGrid>
              <a:tr h="957186">
                <a:tc>
                  <a:txBody>
                    <a:bodyPr/>
                    <a:lstStyle/>
                    <a:p>
                      <a:pPr algn="ctr" fontAlgn="t"/>
                      <a:r>
                        <a:rPr lang="ru-RU" sz="2000" b="1" u="none" strike="noStrike" dirty="0">
                          <a:effectLst/>
                        </a:rPr>
                        <a:t>№ строки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000" b="1" u="none" strike="noStrike" dirty="0">
                          <a:effectLst/>
                        </a:rPr>
                        <a:t>Наименование показателей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000" b="1" u="none" strike="noStrike" dirty="0">
                          <a:effectLst/>
                        </a:rPr>
                        <a:t>Пояснения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000" b="1" u="none" strike="noStrike" dirty="0">
                          <a:effectLst/>
                        </a:rPr>
                        <a:t>Значения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5227469"/>
                  </a:ext>
                </a:extLst>
              </a:tr>
              <a:tr h="1019215"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2</a:t>
                      </a:r>
                      <a:endParaRPr lang="ru-RU" sz="2000" b="0" i="0" u="none" strike="noStrike" dirty="0">
                        <a:solidFill>
                          <a:srgbClr val="FF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Раздел </a:t>
                      </a:r>
                      <a:r>
                        <a:rPr lang="ru-RU" sz="20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2:  </a:t>
                      </a:r>
                      <a:r>
                        <a:rPr lang="ru-RU" sz="18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Данные о лицах, обследованных на ПМПК, по организациям/лицам, инициировавшим/направившим их на обследование</a:t>
                      </a:r>
                    </a:p>
                    <a:p>
                      <a:pPr algn="l" fontAlgn="t"/>
                      <a:r>
                        <a:rPr lang="ru-RU" sz="2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nos1"/>
                        </a:rPr>
                        <a:t>(инициатор обращения)</a:t>
                      </a:r>
                      <a:endParaRPr lang="ru-RU" sz="2000" b="1" i="0" u="none" strike="noStrike" dirty="0">
                        <a:solidFill>
                          <a:schemeClr val="tx1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 dirty="0">
                          <a:effectLst/>
                        </a:rPr>
                        <a:t> </a:t>
                      </a:r>
                      <a:r>
                        <a:rPr lang="ru-RU" sz="2400" b="1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Сумма стр.2.1.- 2.10. должна соответствовать общему количеству обследованных на ПМПК лиц (стр. 1.1.)</a:t>
                      </a:r>
                      <a:endParaRPr lang="ru-RU" sz="2400" b="1" i="0" u="none" strike="noStrike" dirty="0">
                        <a:solidFill>
                          <a:srgbClr val="002060"/>
                        </a:solidFill>
                        <a:effectLst/>
                        <a:latin typeface="Tinos1"/>
                      </a:endParaRPr>
                    </a:p>
                    <a:p>
                      <a:pPr algn="ctr" fontAlgn="ctr"/>
                      <a:r>
                        <a:rPr lang="ru-RU" sz="2000" u="none" strike="noStrike" dirty="0">
                          <a:effectLst/>
                        </a:rPr>
                        <a:t> 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33465914"/>
                  </a:ext>
                </a:extLst>
              </a:tr>
              <a:tr h="2475618">
                <a:tc gridSpan="4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01585242"/>
                  </a:ext>
                </a:extLst>
              </a:tr>
            </a:tbl>
          </a:graphicData>
        </a:graphic>
      </p:graphicFrame>
      <p:cxnSp>
        <p:nvCxnSpPr>
          <p:cNvPr id="6" name="Прямая соединительная линия 5"/>
          <p:cNvCxnSpPr/>
          <p:nvPr/>
        </p:nvCxnSpPr>
        <p:spPr>
          <a:xfrm flipH="1">
            <a:off x="1776847" y="1875444"/>
            <a:ext cx="27016" cy="465928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793867" y="2848724"/>
            <a:ext cx="10476689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806334" y="4554329"/>
            <a:ext cx="10451752" cy="36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5255723" y="1969872"/>
            <a:ext cx="27015" cy="456486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8208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>
                <a:solidFill>
                  <a:schemeClr val="tx1"/>
                </a:solidFill>
              </a:rPr>
              <a:t>ОТЧЁТ О ДЕЯТЕЛЬНОСТИ ПСИХОЛОГО-МЕДИКО-ПЕДАГОГИЧЕСКОЙ КОМИССИИ _____________________ района  АЛТАЙСКОГО КРАЯ 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28778053"/>
              </p:ext>
            </p:extLst>
          </p:nvPr>
        </p:nvGraphicFramePr>
        <p:xfrm>
          <a:off x="806336" y="1875444"/>
          <a:ext cx="10464220" cy="600538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16178">
                  <a:extLst>
                    <a:ext uri="{9D8B030D-6E8A-4147-A177-3AD203B41FA5}">
                      <a16:colId xmlns:a16="http://schemas.microsoft.com/office/drawing/2014/main" val="3502380485"/>
                    </a:ext>
                  </a:extLst>
                </a:gridCol>
                <a:gridCol w="3421180">
                  <a:extLst>
                    <a:ext uri="{9D8B030D-6E8A-4147-A177-3AD203B41FA5}">
                      <a16:colId xmlns:a16="http://schemas.microsoft.com/office/drawing/2014/main" val="3736823529"/>
                    </a:ext>
                  </a:extLst>
                </a:gridCol>
                <a:gridCol w="3001017">
                  <a:extLst>
                    <a:ext uri="{9D8B030D-6E8A-4147-A177-3AD203B41FA5}">
                      <a16:colId xmlns:a16="http://schemas.microsoft.com/office/drawing/2014/main" val="3015981733"/>
                    </a:ext>
                  </a:extLst>
                </a:gridCol>
                <a:gridCol w="3025845">
                  <a:extLst>
                    <a:ext uri="{9D8B030D-6E8A-4147-A177-3AD203B41FA5}">
                      <a16:colId xmlns:a16="http://schemas.microsoft.com/office/drawing/2014/main" val="1440552934"/>
                    </a:ext>
                  </a:extLst>
                </a:gridCol>
              </a:tblGrid>
              <a:tr h="957186">
                <a:tc>
                  <a:txBody>
                    <a:bodyPr/>
                    <a:lstStyle/>
                    <a:p>
                      <a:pPr algn="ctr" fontAlgn="t"/>
                      <a:r>
                        <a:rPr lang="ru-RU" sz="2000" b="1" u="none" strike="noStrike" dirty="0">
                          <a:effectLst/>
                        </a:rPr>
                        <a:t>№ строки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000" b="1" u="none" strike="noStrike" dirty="0">
                          <a:effectLst/>
                        </a:rPr>
                        <a:t>Наименование показателей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000" b="1" u="none" strike="noStrike" dirty="0">
                          <a:effectLst/>
                        </a:rPr>
                        <a:t>Пояснения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000" b="1" u="none" strike="noStrike" dirty="0">
                          <a:effectLst/>
                        </a:rPr>
                        <a:t>Значения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5227469"/>
                  </a:ext>
                </a:extLst>
              </a:tr>
              <a:tr h="1019215"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3</a:t>
                      </a:r>
                      <a:endParaRPr lang="ru-RU" sz="2000" b="0" i="0" u="none" strike="noStrike" dirty="0">
                        <a:solidFill>
                          <a:srgbClr val="FF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Раздел </a:t>
                      </a:r>
                      <a:r>
                        <a:rPr lang="ru-RU" sz="20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3:   </a:t>
                      </a:r>
                      <a:r>
                        <a:rPr lang="ru-RU" sz="18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Данные о лицах, обследованных на ПМПК, по месту прохождения обследования</a:t>
                      </a:r>
                      <a:endParaRPr lang="ru-RU" sz="2000" b="1" i="0" u="none" strike="noStrike" dirty="0">
                        <a:solidFill>
                          <a:srgbClr val="FF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 dirty="0">
                          <a:effectLst/>
                        </a:rPr>
                        <a:t> </a:t>
                      </a:r>
                      <a:r>
                        <a:rPr lang="ru-RU" sz="2000" b="1" u="none" strike="noStrike" dirty="0" smtClean="0">
                          <a:solidFill>
                            <a:srgbClr val="002060"/>
                          </a:solidFill>
                          <a:effectLst/>
                        </a:rPr>
                        <a:t>     </a:t>
                      </a:r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Сумма стр.3.1.- 3.7. должна соответствовать общему количеству обследованных на ПМПК лиц (стр. 1.1.)</a:t>
                      </a:r>
                      <a:r>
                        <a:rPr lang="ru-RU" sz="2000" b="1" u="none" strike="noStrike" dirty="0" smtClean="0">
                          <a:solidFill>
                            <a:srgbClr val="002060"/>
                          </a:solidFill>
                          <a:effectLst/>
                        </a:rPr>
                        <a:t>                                                            </a:t>
                      </a:r>
                      <a:endParaRPr lang="ru-RU" sz="2000" b="1" i="0" u="none" strike="noStrike" dirty="0">
                        <a:solidFill>
                          <a:srgbClr val="00206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33465914"/>
                  </a:ext>
                </a:extLst>
              </a:tr>
              <a:tr h="3721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nos1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3. 1.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nos1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 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nos1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помещениях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nos1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закреплённых за ПМПК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01585242"/>
                  </a:ext>
                </a:extLst>
              </a:tr>
              <a:tr h="58390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nos1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3. 2.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nos1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 месту проживания 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nos1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ребёнка </a:t>
                      </a:r>
                      <a:r>
                        <a:rPr lang="ru-RU" sz="1600" dirty="0">
                          <a:solidFill>
                            <a:srgbClr val="3339A7"/>
                          </a:solidFill>
                          <a:effectLst/>
                          <a:latin typeface="Tinos1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(на дому у обследуемого)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fontAlgn="t"/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4287386732"/>
                  </a:ext>
                </a:extLst>
              </a:tr>
              <a:tr h="3491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nos1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3. 3.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nos1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 образовательной организации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fontAlgn="t"/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599455366"/>
                  </a:ext>
                </a:extLst>
              </a:tr>
              <a:tr h="29925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nos1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3. 4.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nos1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 медицинской организации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fontAlgn="t"/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3830259366"/>
                  </a:ext>
                </a:extLst>
              </a:tr>
              <a:tr h="34423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nos1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3. 5.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nos1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 организации 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nos1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соц. 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nos1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защиты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fontAlgn="t"/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808486777"/>
                  </a:ext>
                </a:extLst>
              </a:tr>
              <a:tr h="28896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nos1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3. 6.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nos1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 иной организации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fontAlgn="t"/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71620320"/>
                  </a:ext>
                </a:extLst>
              </a:tr>
              <a:tr h="15235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nos1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3. 7.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nos1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Дистанционно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fontAlgn="t"/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325639972"/>
                  </a:ext>
                </a:extLst>
              </a:tr>
            </a:tbl>
          </a:graphicData>
        </a:graphic>
      </p:graphicFrame>
      <p:cxnSp>
        <p:nvCxnSpPr>
          <p:cNvPr id="6" name="Прямая соединительная линия 5"/>
          <p:cNvCxnSpPr/>
          <p:nvPr/>
        </p:nvCxnSpPr>
        <p:spPr>
          <a:xfrm flipH="1">
            <a:off x="1803863" y="1875444"/>
            <a:ext cx="3119" cy="49825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793867" y="2848724"/>
            <a:ext cx="10476689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818804" y="3933963"/>
            <a:ext cx="10451752" cy="36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793867" y="4458787"/>
            <a:ext cx="10451752" cy="120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5243455" y="1930400"/>
            <a:ext cx="14927" cy="4927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H="1">
            <a:off x="8246419" y="1902922"/>
            <a:ext cx="3721" cy="49825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818804" y="5057210"/>
            <a:ext cx="10451752" cy="120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806335" y="6045587"/>
            <a:ext cx="10451752" cy="120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818804" y="5425145"/>
            <a:ext cx="10451752" cy="120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V="1">
            <a:off x="793867" y="5724631"/>
            <a:ext cx="10451752" cy="120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V="1">
            <a:off x="818804" y="6342764"/>
            <a:ext cx="10451752" cy="120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2460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102" y="609600"/>
            <a:ext cx="8559899" cy="1306286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chemeClr val="tx1"/>
                </a:solidFill>
              </a:rPr>
              <a:t>ОТЧЁТ О ДЕЯТЕЛЬНОСТИ ПСИХОЛОГО-МЕДИКО-ПЕДАГОГИЧЕСКОЙ КОМИССИИ _____________________ района  АЛТАЙСКОГО КРАЯ 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/>
          </p:nvPr>
        </p:nvGraphicFramePr>
        <p:xfrm>
          <a:off x="806336" y="1875444"/>
          <a:ext cx="10464220" cy="600538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16178">
                  <a:extLst>
                    <a:ext uri="{9D8B030D-6E8A-4147-A177-3AD203B41FA5}">
                      <a16:colId xmlns:a16="http://schemas.microsoft.com/office/drawing/2014/main" val="3502380485"/>
                    </a:ext>
                  </a:extLst>
                </a:gridCol>
                <a:gridCol w="3421180">
                  <a:extLst>
                    <a:ext uri="{9D8B030D-6E8A-4147-A177-3AD203B41FA5}">
                      <a16:colId xmlns:a16="http://schemas.microsoft.com/office/drawing/2014/main" val="3736823529"/>
                    </a:ext>
                  </a:extLst>
                </a:gridCol>
                <a:gridCol w="3001017">
                  <a:extLst>
                    <a:ext uri="{9D8B030D-6E8A-4147-A177-3AD203B41FA5}">
                      <a16:colId xmlns:a16="http://schemas.microsoft.com/office/drawing/2014/main" val="3015981733"/>
                    </a:ext>
                  </a:extLst>
                </a:gridCol>
                <a:gridCol w="3025845">
                  <a:extLst>
                    <a:ext uri="{9D8B030D-6E8A-4147-A177-3AD203B41FA5}">
                      <a16:colId xmlns:a16="http://schemas.microsoft.com/office/drawing/2014/main" val="1440552934"/>
                    </a:ext>
                  </a:extLst>
                </a:gridCol>
              </a:tblGrid>
              <a:tr h="957186">
                <a:tc>
                  <a:txBody>
                    <a:bodyPr/>
                    <a:lstStyle/>
                    <a:p>
                      <a:pPr algn="ctr" fontAlgn="t"/>
                      <a:r>
                        <a:rPr lang="ru-RU" sz="2000" b="1" u="none" strike="noStrike" dirty="0">
                          <a:effectLst/>
                        </a:rPr>
                        <a:t>№ строки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000" b="1" u="none" strike="noStrike" dirty="0">
                          <a:effectLst/>
                        </a:rPr>
                        <a:t>Наименование показателей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000" b="1" u="none" strike="noStrike" dirty="0">
                          <a:effectLst/>
                        </a:rPr>
                        <a:t>Пояснения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000" b="1" u="none" strike="noStrike" dirty="0">
                          <a:effectLst/>
                        </a:rPr>
                        <a:t>Значения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5227469"/>
                  </a:ext>
                </a:extLst>
              </a:tr>
              <a:tr h="1019215"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3</a:t>
                      </a:r>
                      <a:endParaRPr lang="ru-RU" sz="2000" b="0" i="0" u="none" strike="noStrike" dirty="0">
                        <a:solidFill>
                          <a:srgbClr val="FF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Раздел </a:t>
                      </a:r>
                      <a:r>
                        <a:rPr lang="ru-RU" sz="20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3:   </a:t>
                      </a:r>
                      <a:r>
                        <a:rPr lang="ru-RU" sz="18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Данные о лицах, обследованных на ПМПК, по месту прохождения обследования</a:t>
                      </a:r>
                      <a:endParaRPr lang="ru-RU" sz="2000" b="1" i="0" u="none" strike="noStrike" dirty="0">
                        <a:solidFill>
                          <a:srgbClr val="FF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 dirty="0">
                          <a:effectLst/>
                        </a:rPr>
                        <a:t> </a:t>
                      </a:r>
                      <a:r>
                        <a:rPr lang="ru-RU" sz="2000" b="1" u="none" strike="noStrike" dirty="0" smtClean="0">
                          <a:solidFill>
                            <a:srgbClr val="002060"/>
                          </a:solidFill>
                          <a:effectLst/>
                        </a:rPr>
                        <a:t>     </a:t>
                      </a:r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Сумма стр.3.1.- 3.7. должна соответствовать общему количеству обследованных на ПМПК лиц (стр. 1.1.)</a:t>
                      </a:r>
                      <a:r>
                        <a:rPr lang="ru-RU" sz="2000" b="1" u="none" strike="noStrike" dirty="0" smtClean="0">
                          <a:solidFill>
                            <a:srgbClr val="002060"/>
                          </a:solidFill>
                          <a:effectLst/>
                        </a:rPr>
                        <a:t>                                                            </a:t>
                      </a:r>
                      <a:endParaRPr lang="ru-RU" sz="2000" b="1" i="0" u="none" strike="noStrike" dirty="0">
                        <a:solidFill>
                          <a:srgbClr val="00206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33465914"/>
                  </a:ext>
                </a:extLst>
              </a:tr>
              <a:tr h="3721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nos1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3. 1.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nos1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 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nos1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помещениях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nos1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закреплённых за ПМПК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01585242"/>
                  </a:ext>
                </a:extLst>
              </a:tr>
              <a:tr h="58390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nos1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3. 2.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nos1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 месту проживания 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nos1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ребёнка </a:t>
                      </a:r>
                      <a:r>
                        <a:rPr lang="ru-RU" sz="1600" dirty="0">
                          <a:solidFill>
                            <a:srgbClr val="3339A7"/>
                          </a:solidFill>
                          <a:effectLst/>
                          <a:latin typeface="Tinos1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(на дому у обследуемого)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fontAlgn="t"/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4287386732"/>
                  </a:ext>
                </a:extLst>
              </a:tr>
              <a:tr h="3491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nos1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3. 3.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nos1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 образовательной организации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fontAlgn="t"/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599455366"/>
                  </a:ext>
                </a:extLst>
              </a:tr>
              <a:tr h="29925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nos1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3. 4.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nos1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 медицинской организации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fontAlgn="t"/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3830259366"/>
                  </a:ext>
                </a:extLst>
              </a:tr>
              <a:tr h="34423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nos1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3. 5.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nos1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 организации 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nos1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соц. 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nos1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защиты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fontAlgn="t"/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808486777"/>
                  </a:ext>
                </a:extLst>
              </a:tr>
              <a:tr h="28896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nos1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3. 6.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nos1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 иной организации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fontAlgn="t"/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71620320"/>
                  </a:ext>
                </a:extLst>
              </a:tr>
              <a:tr h="15235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nos1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3. 7.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nos1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Дистанционно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fontAlgn="t"/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325639972"/>
                  </a:ext>
                </a:extLst>
              </a:tr>
            </a:tbl>
          </a:graphicData>
        </a:graphic>
      </p:graphicFrame>
      <p:cxnSp>
        <p:nvCxnSpPr>
          <p:cNvPr id="6" name="Прямая соединительная линия 5"/>
          <p:cNvCxnSpPr/>
          <p:nvPr/>
        </p:nvCxnSpPr>
        <p:spPr>
          <a:xfrm flipH="1">
            <a:off x="1803863" y="1875444"/>
            <a:ext cx="3119" cy="49825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793867" y="2848724"/>
            <a:ext cx="10476689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818804" y="3933963"/>
            <a:ext cx="10451752" cy="36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793867" y="4458787"/>
            <a:ext cx="10451752" cy="120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5243455" y="1930400"/>
            <a:ext cx="14927" cy="4927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H="1">
            <a:off x="8246419" y="1902922"/>
            <a:ext cx="3721" cy="49825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818804" y="5057210"/>
            <a:ext cx="10451752" cy="120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806335" y="6045587"/>
            <a:ext cx="10451752" cy="120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818804" y="5425145"/>
            <a:ext cx="10451752" cy="120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V="1">
            <a:off x="793867" y="5724631"/>
            <a:ext cx="10451752" cy="120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V="1">
            <a:off x="818804" y="6342764"/>
            <a:ext cx="10451752" cy="120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472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>
                <a:solidFill>
                  <a:schemeClr val="tx1"/>
                </a:solidFill>
              </a:rPr>
              <a:t>ОТЧЁТ О ДЕЯТЕЛЬНОСТИ ПСИХОЛОГО-МЕДИКО-ПЕДАГОГИЧЕСКОЙ КОМИССИИ _____________________ района  АЛТАЙСКОГО КРАЯ 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785257"/>
            <a:ext cx="8596668" cy="4256105"/>
          </a:xfrm>
        </p:spPr>
        <p:txBody>
          <a:bodyPr>
            <a:normAutofit/>
          </a:bodyPr>
          <a:lstStyle/>
          <a:p>
            <a:endParaRPr lang="ru-RU" sz="2000" b="1" dirty="0" smtClean="0">
              <a:solidFill>
                <a:schemeClr val="tx1"/>
              </a:solidFill>
            </a:endParaRPr>
          </a:p>
          <a:p>
            <a:endParaRPr lang="ru-RU" sz="2000" b="1" dirty="0">
              <a:solidFill>
                <a:schemeClr val="tx1"/>
              </a:solidFill>
            </a:endParaRPr>
          </a:p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Срок сдачи итогового отчёта о деятельности ПМПК : </a:t>
            </a:r>
          </a:p>
          <a:p>
            <a:pPr marL="0" indent="0" algn="ctr">
              <a:buNone/>
            </a:pPr>
            <a:r>
              <a:rPr lang="ru-RU" sz="3200" b="1" dirty="0" smtClean="0">
                <a:solidFill>
                  <a:srgbClr val="FF0000"/>
                </a:solidFill>
              </a:rPr>
              <a:t>до 30 января 2020 г.</a:t>
            </a:r>
          </a:p>
          <a:p>
            <a:pPr marL="0" indent="0" algn="ctr">
              <a:buNone/>
            </a:pPr>
            <a:endParaRPr lang="ru-RU" sz="2000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08453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>
                <a:solidFill>
                  <a:schemeClr val="tx1"/>
                </a:solidFill>
              </a:rPr>
              <a:t>ОТЧЁТ О ДЕЯТЕЛЬНОСТИ ПСИХОЛОГО-МЕДИКО-ПЕДАГОГИЧЕСКОЙ КОМИССИИ _____________________ района  АЛТАЙСКОГО КРАЯ 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785257"/>
            <a:ext cx="8596668" cy="425610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20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2000" b="1" dirty="0" smtClean="0">
                <a:solidFill>
                  <a:schemeClr val="tx1"/>
                </a:solidFill>
              </a:rPr>
              <a:t>      </a:t>
            </a:r>
            <a:endParaRPr lang="ru-RU" sz="2000" b="1" dirty="0">
              <a:solidFill>
                <a:schemeClr val="tx1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9240476"/>
              </p:ext>
            </p:extLst>
          </p:nvPr>
        </p:nvGraphicFramePr>
        <p:xfrm>
          <a:off x="513806" y="1930400"/>
          <a:ext cx="8760196" cy="38520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80098">
                  <a:extLst>
                    <a:ext uri="{9D8B030D-6E8A-4147-A177-3AD203B41FA5}">
                      <a16:colId xmlns:a16="http://schemas.microsoft.com/office/drawing/2014/main" val="557356399"/>
                    </a:ext>
                  </a:extLst>
                </a:gridCol>
                <a:gridCol w="4380098">
                  <a:extLst>
                    <a:ext uri="{9D8B030D-6E8A-4147-A177-3AD203B41FA5}">
                      <a16:colId xmlns:a16="http://schemas.microsoft.com/office/drawing/2014/main" val="2204151967"/>
                    </a:ext>
                  </a:extLst>
                </a:gridCol>
              </a:tblGrid>
              <a:tr h="866857">
                <a:tc grid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Итоговый отчёт направляется в электронном виде в:</a:t>
                      </a:r>
                      <a:endParaRPr lang="ru-RU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0504087"/>
                  </a:ext>
                </a:extLst>
              </a:tr>
              <a:tr h="298523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pPr algn="r"/>
                      <a:r>
                        <a:rPr lang="ru-RU" sz="2800" b="1" dirty="0" smtClean="0">
                          <a:solidFill>
                            <a:srgbClr val="0620A2"/>
                          </a:solidFill>
                        </a:rPr>
                        <a:t>ЦЕНТРАЛЬНАЯ ПСИХОЛОГО-МЕДИКО-ПЕДАГОГИЧЕСКАЯ</a:t>
                      </a:r>
                      <a:r>
                        <a:rPr lang="ru-RU" sz="2800" b="1" baseline="0" dirty="0" smtClean="0">
                          <a:solidFill>
                            <a:srgbClr val="0620A2"/>
                          </a:solidFill>
                        </a:rPr>
                        <a:t> КОМИССИЯ</a:t>
                      </a:r>
                    </a:p>
                    <a:p>
                      <a:pPr algn="r"/>
                      <a:r>
                        <a:rPr lang="en-US" sz="1800" b="1" i="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cpmpk@ppms22.ru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3200115"/>
                  </a:ext>
                </a:extLst>
              </a:tr>
            </a:tbl>
          </a:graphicData>
        </a:graphic>
      </p:graphicFrame>
      <p:pic>
        <p:nvPicPr>
          <p:cNvPr id="7" name="Picture 2" descr="http://goroo-zori.ru/upload/000/u1/d4/d8/frc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34" y="3542182"/>
            <a:ext cx="4007877" cy="1317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Прямая со стрелкой 8"/>
          <p:cNvCxnSpPr/>
          <p:nvPr/>
        </p:nvCxnSpPr>
        <p:spPr>
          <a:xfrm flipH="1">
            <a:off x="2786743" y="2856411"/>
            <a:ext cx="923108" cy="54062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6357257" y="2856411"/>
            <a:ext cx="1140824" cy="54062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66837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>
                <a:solidFill>
                  <a:schemeClr val="tx1"/>
                </a:solidFill>
              </a:rPr>
              <a:t>ОТЧЁТ О ДЕЯТЕЛЬНОСТИ ПСИХОЛОГО-МЕДИКО-ПЕДАГОГИЧЕСКОЙ КОМИССИИ _____________________ района  АЛТАЙСКОГО КРАЯ 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dirty="0" smtClean="0">
                <a:solidFill>
                  <a:schemeClr val="tx1"/>
                </a:solidFill>
              </a:rPr>
              <a:t>Срок сдачи Реестра за </a:t>
            </a:r>
            <a:r>
              <a:rPr lang="en-US" sz="3200" b="1" dirty="0" smtClean="0">
                <a:solidFill>
                  <a:schemeClr val="tx1"/>
                </a:solidFill>
              </a:rPr>
              <a:t>IV </a:t>
            </a:r>
            <a:r>
              <a:rPr lang="ru-RU" sz="3200" b="1" dirty="0" smtClean="0">
                <a:solidFill>
                  <a:schemeClr val="tx1"/>
                </a:solidFill>
              </a:rPr>
              <a:t>квартал 2019 г.:</a:t>
            </a:r>
          </a:p>
          <a:p>
            <a:pPr marL="0" indent="0" algn="ctr">
              <a:buNone/>
            </a:pPr>
            <a:r>
              <a:rPr lang="ru-RU" sz="3200" b="1" dirty="0" smtClean="0">
                <a:solidFill>
                  <a:schemeClr val="tx1"/>
                </a:solidFill>
              </a:rPr>
              <a:t>      </a:t>
            </a:r>
            <a:r>
              <a:rPr lang="ru-RU" sz="3200" b="1" dirty="0" smtClean="0">
                <a:solidFill>
                  <a:srgbClr val="FF0000"/>
                </a:solidFill>
              </a:rPr>
              <a:t>До 15 января 2020 г.</a:t>
            </a:r>
          </a:p>
          <a:p>
            <a:pPr marL="0" indent="0" algn="ctr">
              <a:buNone/>
            </a:pPr>
            <a:endParaRPr lang="ru-RU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550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goroo-zori.ru/upload/000/u1/d4/d8/frc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968" y="1632561"/>
            <a:ext cx="9492826" cy="3375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0826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>
                <a:solidFill>
                  <a:schemeClr val="tx1"/>
                </a:solidFill>
              </a:rPr>
              <a:t>ОТЧЁТ О ДЕЯТЕЛЬНОСТИ ПСИХОЛОГО-МЕДИКО-ПЕДАГОГИЧЕСКОЙ КОМИССИИ _____________________ района  АЛТАЙСКОГО КРАЯ 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82828103"/>
              </p:ext>
            </p:extLst>
          </p:nvPr>
        </p:nvGraphicFramePr>
        <p:xfrm>
          <a:off x="792481" y="1845425"/>
          <a:ext cx="8072847" cy="381554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072847">
                  <a:extLst>
                    <a:ext uri="{9D8B030D-6E8A-4147-A177-3AD203B41FA5}">
                      <a16:colId xmlns:a16="http://schemas.microsoft.com/office/drawing/2014/main" val="3502380485"/>
                    </a:ext>
                  </a:extLst>
                </a:gridCol>
              </a:tblGrid>
              <a:tr h="3815543">
                <a:tc>
                  <a:txBody>
                    <a:bodyPr/>
                    <a:lstStyle/>
                    <a:p>
                      <a:pPr algn="ctr" fontAlgn="t"/>
                      <a:r>
                        <a:rPr lang="ru-RU" sz="20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nos1"/>
                        </a:rPr>
                        <a:t>Основанием для формирования</a:t>
                      </a:r>
                      <a:r>
                        <a:rPr lang="ru-RU" sz="2000" b="1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Tinos1"/>
                        </a:rPr>
                        <a:t> итогового отчёта за 2019 г. являются:</a:t>
                      </a:r>
                    </a:p>
                    <a:p>
                      <a:pPr algn="l" fontAlgn="t"/>
                      <a:endParaRPr lang="ru-RU" sz="2000" b="1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Tinos1"/>
                      </a:endParaRPr>
                    </a:p>
                    <a:p>
                      <a:pPr marL="457200" indent="-457200" algn="l" fontAlgn="t">
                        <a:buFont typeface="+mj-lt"/>
                        <a:buAutoNum type="arabicParenR"/>
                      </a:pPr>
                      <a:r>
                        <a:rPr lang="ru-RU" sz="20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nos1"/>
                        </a:rPr>
                        <a:t>Реестр </a:t>
                      </a:r>
                    </a:p>
                    <a:p>
                      <a:pPr marL="457200" indent="-457200" algn="l" fontAlgn="t">
                        <a:buFont typeface="+mj-lt"/>
                        <a:buAutoNum type="arabicParenR"/>
                      </a:pPr>
                      <a:r>
                        <a:rPr lang="ru-RU" sz="20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nos1"/>
                        </a:rPr>
                        <a:t>Журнал записи детей на обследование</a:t>
                      </a:r>
                    </a:p>
                    <a:p>
                      <a:pPr marL="457200" indent="-457200" algn="l" fontAlgn="t">
                        <a:buFont typeface="+mj-lt"/>
                        <a:buAutoNum type="arabicParenR"/>
                      </a:pPr>
                      <a:r>
                        <a:rPr lang="ru-RU" sz="20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nos1"/>
                        </a:rPr>
                        <a:t>АИС (частично)</a:t>
                      </a:r>
                    </a:p>
                    <a:p>
                      <a:pPr marL="457200" indent="-457200" algn="l" fontAlgn="t">
                        <a:buFont typeface="+mj-lt"/>
                        <a:buAutoNum type="arabicParenR"/>
                      </a:pPr>
                      <a:endParaRPr lang="ru-RU" sz="2000" b="1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Tinos1"/>
                      </a:endParaRPr>
                    </a:p>
                    <a:p>
                      <a:pPr marL="457200" indent="-457200" algn="l" fontAlgn="t">
                        <a:buFont typeface="+mj-lt"/>
                        <a:buAutoNum type="arabicPeriod"/>
                      </a:pPr>
                      <a:endParaRPr lang="ru-RU" sz="2000" b="1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Tinos1"/>
                      </a:endParaRPr>
                    </a:p>
                    <a:p>
                      <a:pPr algn="l" fontAlgn="t"/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52274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1740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>
                <a:solidFill>
                  <a:schemeClr val="tx1"/>
                </a:solidFill>
              </a:rPr>
              <a:t>ОТЧЁТ О ДЕЯТЕЛЬНОСТИ ПСИХОЛОГО-МЕДИКО-ПЕДАГОГИЧЕСКОЙ КОМИССИИ _____________________ района  АЛТАЙСКОГО КРАЯ 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28541571"/>
              </p:ext>
            </p:extLst>
          </p:nvPr>
        </p:nvGraphicFramePr>
        <p:xfrm>
          <a:off x="806336" y="1845425"/>
          <a:ext cx="9742514" cy="381554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46093">
                  <a:extLst>
                    <a:ext uri="{9D8B030D-6E8A-4147-A177-3AD203B41FA5}">
                      <a16:colId xmlns:a16="http://schemas.microsoft.com/office/drawing/2014/main" val="3502380485"/>
                    </a:ext>
                  </a:extLst>
                </a:gridCol>
                <a:gridCol w="3497170">
                  <a:extLst>
                    <a:ext uri="{9D8B030D-6E8A-4147-A177-3AD203B41FA5}">
                      <a16:colId xmlns:a16="http://schemas.microsoft.com/office/drawing/2014/main" val="3736823529"/>
                    </a:ext>
                  </a:extLst>
                </a:gridCol>
                <a:gridCol w="3564747">
                  <a:extLst>
                    <a:ext uri="{9D8B030D-6E8A-4147-A177-3AD203B41FA5}">
                      <a16:colId xmlns:a16="http://schemas.microsoft.com/office/drawing/2014/main" val="3015981733"/>
                    </a:ext>
                  </a:extLst>
                </a:gridCol>
                <a:gridCol w="1734504">
                  <a:extLst>
                    <a:ext uri="{9D8B030D-6E8A-4147-A177-3AD203B41FA5}">
                      <a16:colId xmlns:a16="http://schemas.microsoft.com/office/drawing/2014/main" val="1440552934"/>
                    </a:ext>
                  </a:extLst>
                </a:gridCol>
              </a:tblGrid>
              <a:tr h="867696">
                <a:tc>
                  <a:txBody>
                    <a:bodyPr/>
                    <a:lstStyle/>
                    <a:p>
                      <a:pPr algn="ctr" fontAlgn="t"/>
                      <a:r>
                        <a:rPr lang="ru-RU" sz="2000" b="1" u="none" strike="noStrike" dirty="0">
                          <a:effectLst/>
                        </a:rPr>
                        <a:t>№ строки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000" b="1" u="none" strike="noStrike" dirty="0">
                          <a:effectLst/>
                        </a:rPr>
                        <a:t>Наименование показателей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000" b="1" u="none" strike="noStrike" dirty="0">
                          <a:effectLst/>
                        </a:rPr>
                        <a:t>Пояснения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000" b="1" u="none" strike="noStrike" dirty="0">
                          <a:effectLst/>
                        </a:rPr>
                        <a:t>Значения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5227469"/>
                  </a:ext>
                </a:extLst>
              </a:tr>
              <a:tr h="1244577"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1</a:t>
                      </a:r>
                      <a:endParaRPr lang="ru-RU" sz="2000" b="0" i="0" u="none" strike="noStrike" dirty="0">
                        <a:solidFill>
                          <a:srgbClr val="FF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Раздел 1:  Общие данные о лицах, обследованных на ПМПК</a:t>
                      </a:r>
                      <a:endParaRPr lang="ru-RU" sz="2000" b="1" i="0" u="none" strike="noStrike" dirty="0">
                        <a:solidFill>
                          <a:srgbClr val="FF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u="none" strike="noStrike" dirty="0">
                          <a:effectLst/>
                        </a:rPr>
                        <a:t> 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u="none" strike="noStrike" dirty="0">
                          <a:effectLst/>
                        </a:rPr>
                        <a:t> 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33465914"/>
                  </a:ext>
                </a:extLst>
              </a:tr>
              <a:tr h="1244577"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1</a:t>
                      </a:r>
                      <a:r>
                        <a:rPr lang="ru-RU" sz="2000" u="none" strike="noStrike" dirty="0">
                          <a:effectLst/>
                        </a:rPr>
                        <a:t>. 1.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u="none" strike="noStrike" dirty="0">
                          <a:effectLst/>
                        </a:rPr>
                        <a:t>Общее количество </a:t>
                      </a:r>
                      <a:r>
                        <a:rPr lang="ru-RU" sz="2000" u="sng" strike="noStrike" dirty="0">
                          <a:effectLst/>
                        </a:rPr>
                        <a:t>обследованных</a:t>
                      </a:r>
                      <a:r>
                        <a:rPr lang="ru-RU" sz="2000" u="none" strike="noStrike" dirty="0">
                          <a:effectLst/>
                        </a:rPr>
                        <a:t> на ПМПК лиц — всего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u="none" strike="noStrike">
                          <a:effectLst/>
                        </a:rPr>
                        <a:t>Число (чел.) за период с 1 января по 31 декабря отчётного года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000" u="none" strike="noStrike" dirty="0">
                          <a:effectLst/>
                        </a:rPr>
                        <a:t> 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3601585242"/>
                  </a:ext>
                </a:extLst>
              </a:tr>
              <a:tr h="458693"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u="none" strike="noStrike">
                          <a:effectLst/>
                        </a:rPr>
                        <a:t> 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u="none" strike="noStrike">
                          <a:effectLst/>
                        </a:rPr>
                        <a:t>в том числе: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u="none" strike="noStrike">
                          <a:effectLst/>
                        </a:rPr>
                        <a:t> 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000" u="none" strike="noStrike" dirty="0">
                          <a:effectLst/>
                        </a:rPr>
                        <a:t> 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4287386732"/>
                  </a:ext>
                </a:extLst>
              </a:tr>
            </a:tbl>
          </a:graphicData>
        </a:graphic>
      </p:graphicFrame>
      <p:cxnSp>
        <p:nvCxnSpPr>
          <p:cNvPr id="6" name="Прямая соединительная линия 5"/>
          <p:cNvCxnSpPr/>
          <p:nvPr/>
        </p:nvCxnSpPr>
        <p:spPr>
          <a:xfrm flipH="1">
            <a:off x="1720735" y="1879599"/>
            <a:ext cx="41563" cy="374719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806336" y="2709949"/>
            <a:ext cx="974251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806336" y="3931920"/>
            <a:ext cx="9742514" cy="3325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806336" y="5212080"/>
            <a:ext cx="9742514" cy="249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5253644" y="1845425"/>
            <a:ext cx="20781" cy="378136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8803178" y="1875444"/>
            <a:ext cx="66502" cy="37855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9622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>
                <a:solidFill>
                  <a:schemeClr val="tx1"/>
                </a:solidFill>
              </a:rPr>
              <a:t>ОТЧЁТ О ДЕЯТЕЛЬНОСТИ ПСИХОЛОГО-МЕДИКО-ПЕДАГОГИЧЕСКОЙ КОМИССИИ _____________________ района  АЛТАЙСКОГО КРАЯ 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08251872"/>
              </p:ext>
            </p:extLst>
          </p:nvPr>
        </p:nvGraphicFramePr>
        <p:xfrm>
          <a:off x="677334" y="1762299"/>
          <a:ext cx="10395218" cy="463850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69081">
                  <a:extLst>
                    <a:ext uri="{9D8B030D-6E8A-4147-A177-3AD203B41FA5}">
                      <a16:colId xmlns:a16="http://schemas.microsoft.com/office/drawing/2014/main" val="3255081854"/>
                    </a:ext>
                  </a:extLst>
                </a:gridCol>
                <a:gridCol w="2568632">
                  <a:extLst>
                    <a:ext uri="{9D8B030D-6E8A-4147-A177-3AD203B41FA5}">
                      <a16:colId xmlns:a16="http://schemas.microsoft.com/office/drawing/2014/main" val="3474856316"/>
                    </a:ext>
                  </a:extLst>
                </a:gridCol>
                <a:gridCol w="5206796">
                  <a:extLst>
                    <a:ext uri="{9D8B030D-6E8A-4147-A177-3AD203B41FA5}">
                      <a16:colId xmlns:a16="http://schemas.microsoft.com/office/drawing/2014/main" val="515823815"/>
                    </a:ext>
                  </a:extLst>
                </a:gridCol>
                <a:gridCol w="1850709">
                  <a:extLst>
                    <a:ext uri="{9D8B030D-6E8A-4147-A177-3AD203B41FA5}">
                      <a16:colId xmlns:a16="http://schemas.microsoft.com/office/drawing/2014/main" val="3405638159"/>
                    </a:ext>
                  </a:extLst>
                </a:gridCol>
              </a:tblGrid>
              <a:tr h="1328859"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1</a:t>
                      </a:r>
                      <a:r>
                        <a:rPr lang="ru-RU" sz="2000" u="none" strike="noStrike" dirty="0">
                          <a:effectLst/>
                        </a:rPr>
                        <a:t>.1.1.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u="none" strike="noStrike" dirty="0">
                          <a:effectLst/>
                        </a:rPr>
                        <a:t>В возрасте от 0 до 1 года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u="none" strike="noStrike">
                          <a:effectLst/>
                        </a:rPr>
                        <a:t>Число (чел.) за период с 1 января по 31 декабря отчётного года, не включая детей, имеющих полный возраст 1 год.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</a:rPr>
                        <a:t> 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764668875"/>
                  </a:ext>
                </a:extLst>
              </a:tr>
              <a:tr h="1585392"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1</a:t>
                      </a:r>
                      <a:r>
                        <a:rPr lang="ru-RU" sz="2000" u="none" strike="noStrike" dirty="0">
                          <a:effectLst/>
                        </a:rPr>
                        <a:t>.1.2.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u="none" strike="noStrike" dirty="0">
                          <a:effectLst/>
                        </a:rPr>
                        <a:t>В возрасте 1 год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u="none" strike="noStrike" dirty="0">
                          <a:effectLst/>
                        </a:rPr>
                        <a:t>Число (чел.) за период с 1 января по 31 декабря отчётного года, имеющих в соответствии со свидетельством о рождении полный  1 год.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</a:rPr>
                        <a:t> 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508439070"/>
                  </a:ext>
                </a:extLst>
              </a:tr>
              <a:tr h="1724250"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1</a:t>
                      </a:r>
                      <a:r>
                        <a:rPr lang="ru-RU" sz="2000" u="none" strike="noStrike" dirty="0">
                          <a:effectLst/>
                        </a:rPr>
                        <a:t>.1.3.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u="none" strike="noStrike" dirty="0">
                          <a:effectLst/>
                        </a:rPr>
                        <a:t>В возрасте 2 года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u="none" strike="noStrike" dirty="0">
                          <a:effectLst/>
                        </a:rPr>
                        <a:t>Число (чел.) за период с 1 января по 31 декабря отчётного года, имеющих в соответствии со свидетельством о рождении полные 2 года.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>
                          <a:effectLst/>
                        </a:rPr>
                        <a:t> 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502622615"/>
                  </a:ext>
                </a:extLst>
              </a:tr>
            </a:tbl>
          </a:graphicData>
        </a:graphic>
      </p:graphicFrame>
      <p:cxnSp>
        <p:nvCxnSpPr>
          <p:cNvPr id="9" name="Прямая соединительная линия 8"/>
          <p:cNvCxnSpPr/>
          <p:nvPr/>
        </p:nvCxnSpPr>
        <p:spPr>
          <a:xfrm>
            <a:off x="1421477" y="1778924"/>
            <a:ext cx="16625" cy="46218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V="1">
            <a:off x="677334" y="3083099"/>
            <a:ext cx="10395218" cy="92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9210502" y="1778924"/>
            <a:ext cx="63500" cy="46218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677334" y="4688378"/>
            <a:ext cx="1039521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3998422" y="1778924"/>
            <a:ext cx="8313" cy="46218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9297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>
                <a:solidFill>
                  <a:schemeClr val="tx1"/>
                </a:solidFill>
              </a:rPr>
              <a:t>ОТЧЁТ О ДЕЯТЕЛЬНОСТИ ПСИХОЛОГО-МЕДИКО-ПЕДАГОГИЧЕСКОЙ КОМИССИИ _____________________ района  АЛТАЙСКОГО КРАЯ 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54382510"/>
              </p:ext>
            </p:extLst>
          </p:nvPr>
        </p:nvGraphicFramePr>
        <p:xfrm>
          <a:off x="806335" y="1875444"/>
          <a:ext cx="10565475" cy="456486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26011">
                  <a:extLst>
                    <a:ext uri="{9D8B030D-6E8A-4147-A177-3AD203B41FA5}">
                      <a16:colId xmlns:a16="http://schemas.microsoft.com/office/drawing/2014/main" val="3502380485"/>
                    </a:ext>
                  </a:extLst>
                </a:gridCol>
                <a:gridCol w="3454285">
                  <a:extLst>
                    <a:ext uri="{9D8B030D-6E8A-4147-A177-3AD203B41FA5}">
                      <a16:colId xmlns:a16="http://schemas.microsoft.com/office/drawing/2014/main" val="3736823529"/>
                    </a:ext>
                  </a:extLst>
                </a:gridCol>
                <a:gridCol w="3577551">
                  <a:extLst>
                    <a:ext uri="{9D8B030D-6E8A-4147-A177-3AD203B41FA5}">
                      <a16:colId xmlns:a16="http://schemas.microsoft.com/office/drawing/2014/main" val="3015981733"/>
                    </a:ext>
                  </a:extLst>
                </a:gridCol>
                <a:gridCol w="2507628">
                  <a:extLst>
                    <a:ext uri="{9D8B030D-6E8A-4147-A177-3AD203B41FA5}">
                      <a16:colId xmlns:a16="http://schemas.microsoft.com/office/drawing/2014/main" val="1440552934"/>
                    </a:ext>
                  </a:extLst>
                </a:gridCol>
              </a:tblGrid>
              <a:tr h="879447">
                <a:tc>
                  <a:txBody>
                    <a:bodyPr/>
                    <a:lstStyle/>
                    <a:p>
                      <a:pPr algn="ctr" fontAlgn="t"/>
                      <a:r>
                        <a:rPr lang="ru-RU" sz="2000" b="1" u="none" strike="noStrike" dirty="0">
                          <a:effectLst/>
                        </a:rPr>
                        <a:t>№ строки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000" b="1" u="none" strike="noStrike" dirty="0">
                          <a:effectLst/>
                        </a:rPr>
                        <a:t>Наименование показателей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000" b="1" u="none" strike="noStrike" dirty="0">
                          <a:effectLst/>
                        </a:rPr>
                        <a:t>Пояснения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000" b="1" u="none" strike="noStrike" dirty="0">
                          <a:effectLst/>
                        </a:rPr>
                        <a:t>Значения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5227469"/>
                  </a:ext>
                </a:extLst>
              </a:tr>
              <a:tr h="936438"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1</a:t>
                      </a:r>
                      <a:endParaRPr lang="ru-RU" sz="2000" b="0" i="0" u="none" strike="noStrike" dirty="0">
                        <a:solidFill>
                          <a:srgbClr val="FF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Раздел 1:  Общие данные о лицах, обследованных на ПМПК</a:t>
                      </a:r>
                      <a:endParaRPr lang="ru-RU" sz="2000" b="1" i="0" u="none" strike="noStrike" dirty="0">
                        <a:solidFill>
                          <a:srgbClr val="FF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u="none" strike="noStrike" dirty="0">
                          <a:effectLst/>
                        </a:rPr>
                        <a:t> 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u="none" strike="noStrike" dirty="0">
                          <a:effectLst/>
                        </a:rPr>
                        <a:t> 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33465914"/>
                  </a:ext>
                </a:extLst>
              </a:tr>
              <a:tr h="897065">
                <a:tc>
                  <a:txBody>
                    <a:bodyPr/>
                    <a:lstStyle/>
                    <a:p>
                      <a:pPr algn="l" fontAlgn="t"/>
                      <a:r>
                        <a:rPr lang="ru-RU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</a:rPr>
                        <a:t>1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. 2.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Из них первично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Число (чел.) из общего числа  обследованных на ПМПК (строки 1.1.)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002060"/>
                          </a:solidFill>
                          <a:effectLst/>
                        </a:rPr>
                        <a:t>Сумма стр.1.2.и 1.3. должна соответствовать общему кол-ву обследованных на ПМПК лиц (стр. 1.1.)</a:t>
                      </a:r>
                      <a:endParaRPr lang="ru-RU" sz="24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01585242"/>
                  </a:ext>
                </a:extLst>
              </a:tr>
              <a:tr h="1399830">
                <a:tc>
                  <a:txBody>
                    <a:bodyPr/>
                    <a:lstStyle/>
                    <a:p>
                      <a:pPr algn="l" fontAlgn="t"/>
                      <a:r>
                        <a:rPr lang="ru-RU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</a:rPr>
                        <a:t>1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. 3.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Из них повторно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Число (чел.) из общего числа  обследованных на ПМПК (строки 1.1</a:t>
                      </a:r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.), 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включая любые повторные обращения за обследованием, в </a:t>
                      </a:r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т.ч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. не только в отчётном году</a:t>
                      </a: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pPr algn="l" fontAlgn="t"/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4287386732"/>
                  </a:ext>
                </a:extLst>
              </a:tr>
            </a:tbl>
          </a:graphicData>
        </a:graphic>
      </p:graphicFrame>
      <p:cxnSp>
        <p:nvCxnSpPr>
          <p:cNvPr id="6" name="Прямая соединительная линия 5"/>
          <p:cNvCxnSpPr/>
          <p:nvPr/>
        </p:nvCxnSpPr>
        <p:spPr>
          <a:xfrm flipH="1">
            <a:off x="1762299" y="1875444"/>
            <a:ext cx="41564" cy="41127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806336" y="2751513"/>
            <a:ext cx="10476689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806336" y="3703781"/>
            <a:ext cx="10451752" cy="36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806336" y="4551684"/>
            <a:ext cx="10451752" cy="120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5185065" y="1875447"/>
            <a:ext cx="20781" cy="40278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8761614" y="1875447"/>
            <a:ext cx="58189" cy="40278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646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>
                <a:solidFill>
                  <a:schemeClr val="tx1"/>
                </a:solidFill>
              </a:rPr>
              <a:t>ОТЧЁТ О ДЕЯТЕЛЬНОСТИ ПСИХОЛОГО-МЕДИКО-ПЕДАГОГИЧЕСКОЙ КОМИССИИ _____________________ района  АЛТАЙСКОГО КРАЯ 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87193229"/>
              </p:ext>
            </p:extLst>
          </p:nvPr>
        </p:nvGraphicFramePr>
        <p:xfrm>
          <a:off x="806335" y="1875444"/>
          <a:ext cx="10565475" cy="456486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26011">
                  <a:extLst>
                    <a:ext uri="{9D8B030D-6E8A-4147-A177-3AD203B41FA5}">
                      <a16:colId xmlns:a16="http://schemas.microsoft.com/office/drawing/2014/main" val="3502380485"/>
                    </a:ext>
                  </a:extLst>
                </a:gridCol>
                <a:gridCol w="3454285">
                  <a:extLst>
                    <a:ext uri="{9D8B030D-6E8A-4147-A177-3AD203B41FA5}">
                      <a16:colId xmlns:a16="http://schemas.microsoft.com/office/drawing/2014/main" val="3736823529"/>
                    </a:ext>
                  </a:extLst>
                </a:gridCol>
                <a:gridCol w="3577551">
                  <a:extLst>
                    <a:ext uri="{9D8B030D-6E8A-4147-A177-3AD203B41FA5}">
                      <a16:colId xmlns:a16="http://schemas.microsoft.com/office/drawing/2014/main" val="3015981733"/>
                    </a:ext>
                  </a:extLst>
                </a:gridCol>
                <a:gridCol w="2507628">
                  <a:extLst>
                    <a:ext uri="{9D8B030D-6E8A-4147-A177-3AD203B41FA5}">
                      <a16:colId xmlns:a16="http://schemas.microsoft.com/office/drawing/2014/main" val="1440552934"/>
                    </a:ext>
                  </a:extLst>
                </a:gridCol>
              </a:tblGrid>
              <a:tr h="957186">
                <a:tc>
                  <a:txBody>
                    <a:bodyPr/>
                    <a:lstStyle/>
                    <a:p>
                      <a:pPr algn="ctr" fontAlgn="t"/>
                      <a:r>
                        <a:rPr lang="ru-RU" sz="2000" b="1" u="none" strike="noStrike" dirty="0">
                          <a:effectLst/>
                        </a:rPr>
                        <a:t>№ строки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000" b="1" u="none" strike="noStrike" dirty="0">
                          <a:effectLst/>
                        </a:rPr>
                        <a:t>Наименование показателей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000" b="1" u="none" strike="noStrike" dirty="0">
                          <a:effectLst/>
                        </a:rPr>
                        <a:t>Пояснения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000" b="1" u="none" strike="noStrike" dirty="0">
                          <a:effectLst/>
                        </a:rPr>
                        <a:t>Значения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5227469"/>
                  </a:ext>
                </a:extLst>
              </a:tr>
              <a:tr h="1019215"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1</a:t>
                      </a:r>
                      <a:endParaRPr lang="ru-RU" sz="2000" b="0" i="0" u="none" strike="noStrike" dirty="0">
                        <a:solidFill>
                          <a:srgbClr val="FF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Раздел 1:  Общие данные о лицах, обследованных на ПМПК</a:t>
                      </a:r>
                      <a:endParaRPr lang="ru-RU" sz="2000" b="1" i="0" u="none" strike="noStrike" dirty="0">
                        <a:solidFill>
                          <a:srgbClr val="FF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u="none" strike="noStrike" dirty="0">
                          <a:effectLst/>
                        </a:rPr>
                        <a:t> 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u="none" strike="noStrike" dirty="0">
                          <a:effectLst/>
                        </a:rPr>
                        <a:t> 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33465914"/>
                  </a:ext>
                </a:extLst>
              </a:tr>
              <a:tr h="1064895">
                <a:tc>
                  <a:txBody>
                    <a:bodyPr/>
                    <a:lstStyle/>
                    <a:p>
                      <a:pPr algn="l" fontAlgn="t"/>
                      <a:r>
                        <a:rPr lang="ru-RU" sz="18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</a:rPr>
                        <a:t>1</a:t>
                      </a:r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.4.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Tinos1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 том числе, мужского пола, всего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Tinos1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(чел.) из общего числа  </a:t>
                      </a: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nos1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обследованных</a:t>
                      </a:r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Tinos1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на ПМПК (строки 1.1.)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01585242"/>
                  </a:ext>
                </a:extLst>
              </a:tr>
              <a:tr h="1523568">
                <a:tc>
                  <a:txBody>
                    <a:bodyPr/>
                    <a:lstStyle/>
                    <a:p>
                      <a:pPr algn="l" fontAlgn="t"/>
                      <a:r>
                        <a:rPr lang="ru-RU" sz="18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</a:rPr>
                        <a:t>1</a:t>
                      </a:r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.4.1.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nos1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них, в том числе повторно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nos1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(чел.) из общего числа 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nos1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обследованных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nos1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на ПМПК  мужского пола (строки 1.4.)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algn="l" fontAlgn="t"/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4287386732"/>
                  </a:ext>
                </a:extLst>
              </a:tr>
            </a:tbl>
          </a:graphicData>
        </a:graphic>
      </p:graphicFrame>
      <p:cxnSp>
        <p:nvCxnSpPr>
          <p:cNvPr id="6" name="Прямая соединительная линия 5"/>
          <p:cNvCxnSpPr/>
          <p:nvPr/>
        </p:nvCxnSpPr>
        <p:spPr>
          <a:xfrm flipH="1">
            <a:off x="1783081" y="2328744"/>
            <a:ext cx="41564" cy="41127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806336" y="2751513"/>
            <a:ext cx="10476689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806334" y="3802609"/>
            <a:ext cx="10451752" cy="36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806334" y="4888809"/>
            <a:ext cx="10451752" cy="120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5269231" y="1875447"/>
            <a:ext cx="27015" cy="456486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8761614" y="1875447"/>
            <a:ext cx="66502" cy="456486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3517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>
                <a:solidFill>
                  <a:schemeClr val="tx1"/>
                </a:solidFill>
              </a:rPr>
              <a:t>ОТЧЁТ О ДЕЯТЕЛЬНОСТИ ПСИХОЛОГО-МЕДИКО-ПЕДАГОГИЧЕСКОЙ КОМИССИИ _____________________ района  АЛТАЙСКОГО КРАЯ 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46740979"/>
              </p:ext>
            </p:extLst>
          </p:nvPr>
        </p:nvGraphicFramePr>
        <p:xfrm>
          <a:off x="806335" y="1875444"/>
          <a:ext cx="10565475" cy="511673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26011">
                  <a:extLst>
                    <a:ext uri="{9D8B030D-6E8A-4147-A177-3AD203B41FA5}">
                      <a16:colId xmlns:a16="http://schemas.microsoft.com/office/drawing/2014/main" val="3502380485"/>
                    </a:ext>
                  </a:extLst>
                </a:gridCol>
                <a:gridCol w="3454285">
                  <a:extLst>
                    <a:ext uri="{9D8B030D-6E8A-4147-A177-3AD203B41FA5}">
                      <a16:colId xmlns:a16="http://schemas.microsoft.com/office/drawing/2014/main" val="3736823529"/>
                    </a:ext>
                  </a:extLst>
                </a:gridCol>
                <a:gridCol w="3577551">
                  <a:extLst>
                    <a:ext uri="{9D8B030D-6E8A-4147-A177-3AD203B41FA5}">
                      <a16:colId xmlns:a16="http://schemas.microsoft.com/office/drawing/2014/main" val="3015981733"/>
                    </a:ext>
                  </a:extLst>
                </a:gridCol>
                <a:gridCol w="2507628">
                  <a:extLst>
                    <a:ext uri="{9D8B030D-6E8A-4147-A177-3AD203B41FA5}">
                      <a16:colId xmlns:a16="http://schemas.microsoft.com/office/drawing/2014/main" val="1440552934"/>
                    </a:ext>
                  </a:extLst>
                </a:gridCol>
              </a:tblGrid>
              <a:tr h="957186">
                <a:tc>
                  <a:txBody>
                    <a:bodyPr/>
                    <a:lstStyle/>
                    <a:p>
                      <a:pPr algn="ctr" fontAlgn="t"/>
                      <a:r>
                        <a:rPr lang="ru-RU" sz="2000" b="1" u="none" strike="noStrike" dirty="0">
                          <a:effectLst/>
                        </a:rPr>
                        <a:t>№ строки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000" b="1" u="none" strike="noStrike" dirty="0">
                          <a:effectLst/>
                        </a:rPr>
                        <a:t>Наименование показателей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000" b="1" u="none" strike="noStrike" dirty="0">
                          <a:effectLst/>
                        </a:rPr>
                        <a:t>Пояснения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000" b="1" u="none" strike="noStrike" dirty="0">
                          <a:effectLst/>
                        </a:rPr>
                        <a:t>Значения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5227469"/>
                  </a:ext>
                </a:extLst>
              </a:tr>
              <a:tr h="1019215"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1</a:t>
                      </a:r>
                      <a:endParaRPr lang="ru-RU" sz="2000" b="0" i="0" u="none" strike="noStrike" dirty="0">
                        <a:solidFill>
                          <a:srgbClr val="FF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Раздел 1:  Общие данные о лицах, обследованных на ПМПК</a:t>
                      </a:r>
                      <a:endParaRPr lang="ru-RU" sz="2000" b="1" i="0" u="none" strike="noStrike" dirty="0">
                        <a:solidFill>
                          <a:srgbClr val="FF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u="none" strike="noStrike" dirty="0">
                          <a:effectLst/>
                        </a:rPr>
                        <a:t> 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33465914"/>
                  </a:ext>
                </a:extLst>
              </a:tr>
              <a:tr h="1064895">
                <a:tc>
                  <a:txBody>
                    <a:bodyPr/>
                    <a:lstStyle/>
                    <a:p>
                      <a:pPr algn="l" fontAlgn="t"/>
                      <a:r>
                        <a:rPr lang="ru-RU" sz="18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</a:rPr>
                        <a:t>1</a:t>
                      </a:r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.5.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nos1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 том </a:t>
                      </a:r>
                      <a:r>
                        <a:rPr lang="ru-RU" sz="2000" dirty="0" smtClean="0">
                          <a:solidFill>
                            <a:srgbClr val="000000"/>
                          </a:solidFill>
                          <a:effectLst/>
                          <a:latin typeface="Tinos1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числе, женского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000000"/>
                          </a:solidFill>
                          <a:effectLst/>
                          <a:latin typeface="Tinos1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пола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nos1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всего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Tinos1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(чел.) из общего числа  </a:t>
                      </a: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nos1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обследованных</a:t>
                      </a:r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Tinos1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на ПМПК (строки 1.1.)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Сумма стр.1.4. и 1.5. должна соответствовать общему количеству обследованных на ПМПК лиц (стр. 1.1.)</a:t>
                      </a:r>
                      <a:endParaRPr lang="ru-RU" sz="24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01585242"/>
                  </a:ext>
                </a:extLst>
              </a:tr>
              <a:tr h="1523568">
                <a:tc>
                  <a:txBody>
                    <a:bodyPr/>
                    <a:lstStyle/>
                    <a:p>
                      <a:pPr algn="l" fontAlgn="t"/>
                      <a:r>
                        <a:rPr lang="ru-RU" sz="18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</a:rPr>
                        <a:t>1</a:t>
                      </a:r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.5.1.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nos1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них, в том числе повторно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nos1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(чел.) из общего числа 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nos1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обследованных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nos1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на ПМПК  </a:t>
                      </a:r>
                      <a:r>
                        <a:rPr lang="ru-RU" sz="2000" dirty="0" smtClean="0">
                          <a:solidFill>
                            <a:srgbClr val="000000"/>
                          </a:solidFill>
                          <a:effectLst/>
                          <a:latin typeface="Tinos1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женского 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nos1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пола (строки 1.4.)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algn="l" fontAlgn="t"/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4287386732"/>
                  </a:ext>
                </a:extLst>
              </a:tr>
            </a:tbl>
          </a:graphicData>
        </a:graphic>
      </p:graphicFrame>
      <p:cxnSp>
        <p:nvCxnSpPr>
          <p:cNvPr id="6" name="Прямая соединительная линия 5"/>
          <p:cNvCxnSpPr/>
          <p:nvPr/>
        </p:nvCxnSpPr>
        <p:spPr>
          <a:xfrm flipH="1">
            <a:off x="1797631" y="2328744"/>
            <a:ext cx="27014" cy="464387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806336" y="2751513"/>
            <a:ext cx="10476689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806334" y="3802609"/>
            <a:ext cx="10451752" cy="36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806334" y="4955310"/>
            <a:ext cx="10451752" cy="120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5269231" y="1875447"/>
            <a:ext cx="0" cy="509716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8740832" y="1930400"/>
            <a:ext cx="103910" cy="50422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3303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>
                <a:solidFill>
                  <a:schemeClr val="tx1"/>
                </a:solidFill>
              </a:rPr>
              <a:t>ОТЧЁТ О ДЕЯТЕЛЬНОСТИ ПСИХОЛОГО-МЕДИКО-ПЕДАГОГИЧЕСКОЙ КОМИССИИ _____________________ района  АЛТАЙСКОГО КРАЯ 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1531609"/>
              </p:ext>
            </p:extLst>
          </p:nvPr>
        </p:nvGraphicFramePr>
        <p:xfrm>
          <a:off x="806335" y="1875444"/>
          <a:ext cx="10565475" cy="467395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26011">
                  <a:extLst>
                    <a:ext uri="{9D8B030D-6E8A-4147-A177-3AD203B41FA5}">
                      <a16:colId xmlns:a16="http://schemas.microsoft.com/office/drawing/2014/main" val="3502380485"/>
                    </a:ext>
                  </a:extLst>
                </a:gridCol>
                <a:gridCol w="3454285">
                  <a:extLst>
                    <a:ext uri="{9D8B030D-6E8A-4147-A177-3AD203B41FA5}">
                      <a16:colId xmlns:a16="http://schemas.microsoft.com/office/drawing/2014/main" val="3736823529"/>
                    </a:ext>
                  </a:extLst>
                </a:gridCol>
                <a:gridCol w="3577551">
                  <a:extLst>
                    <a:ext uri="{9D8B030D-6E8A-4147-A177-3AD203B41FA5}">
                      <a16:colId xmlns:a16="http://schemas.microsoft.com/office/drawing/2014/main" val="3015981733"/>
                    </a:ext>
                  </a:extLst>
                </a:gridCol>
                <a:gridCol w="2507628">
                  <a:extLst>
                    <a:ext uri="{9D8B030D-6E8A-4147-A177-3AD203B41FA5}">
                      <a16:colId xmlns:a16="http://schemas.microsoft.com/office/drawing/2014/main" val="1440552934"/>
                    </a:ext>
                  </a:extLst>
                </a:gridCol>
              </a:tblGrid>
              <a:tr h="957186">
                <a:tc>
                  <a:txBody>
                    <a:bodyPr/>
                    <a:lstStyle/>
                    <a:p>
                      <a:pPr algn="ctr" fontAlgn="t"/>
                      <a:r>
                        <a:rPr lang="ru-RU" sz="2000" b="1" u="none" strike="noStrike" dirty="0">
                          <a:effectLst/>
                        </a:rPr>
                        <a:t>№ строки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000" b="1" u="none" strike="noStrike" dirty="0">
                          <a:effectLst/>
                        </a:rPr>
                        <a:t>Наименование показателей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000" b="1" u="none" strike="noStrike" dirty="0">
                          <a:effectLst/>
                        </a:rPr>
                        <a:t>Пояснения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000" b="1" u="none" strike="noStrike" dirty="0">
                          <a:effectLst/>
                        </a:rPr>
                        <a:t>Значения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5227469"/>
                  </a:ext>
                </a:extLst>
              </a:tr>
              <a:tr h="1019215"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1</a:t>
                      </a:r>
                      <a:endParaRPr lang="ru-RU" sz="2000" b="0" i="0" u="none" strike="noStrike" dirty="0">
                        <a:solidFill>
                          <a:srgbClr val="FF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Раздел 1:  Общие данные о лицах, обследованных на ПМПК</a:t>
                      </a:r>
                      <a:endParaRPr lang="ru-RU" sz="2000" b="1" i="0" u="none" strike="noStrike" dirty="0">
                        <a:solidFill>
                          <a:srgbClr val="FF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u="none" strike="noStrike" dirty="0">
                          <a:effectLst/>
                        </a:rPr>
                        <a:t> 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u="none" strike="noStrike" dirty="0">
                          <a:effectLst/>
                        </a:rPr>
                        <a:t> 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nos1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33465914"/>
                  </a:ext>
                </a:extLst>
              </a:tr>
              <a:tr h="1064895">
                <a:tc>
                  <a:txBody>
                    <a:bodyPr/>
                    <a:lstStyle/>
                    <a:p>
                      <a:pPr algn="l" fontAlgn="t"/>
                      <a:r>
                        <a:rPr lang="ru-RU" sz="18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</a:rPr>
                        <a:t>1</a:t>
                      </a:r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.6.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 том числе, детей, оставшихся без попечения родителей и детей — сирот, всего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nos1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(чел.) из общего числа 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nos1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обследованных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nos1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на ПМПК (строки 1.1.)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01585242"/>
                  </a:ext>
                </a:extLst>
              </a:tr>
              <a:tr h="1523568">
                <a:tc>
                  <a:txBody>
                    <a:bodyPr/>
                    <a:lstStyle/>
                    <a:p>
                      <a:pPr algn="l" fontAlgn="t"/>
                      <a:r>
                        <a:rPr lang="ru-RU" sz="18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</a:rPr>
                        <a:t>1</a:t>
                      </a:r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.7.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Из них дети — инвалиды и инвалиды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000000"/>
                          </a:solidFill>
                          <a:effectLst/>
                          <a:latin typeface="Tinos1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(чел.) из общего числа  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nos1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обследованных</a:t>
                      </a:r>
                      <a:r>
                        <a:rPr lang="ru-RU" sz="2000" dirty="0" smtClean="0">
                          <a:solidFill>
                            <a:srgbClr val="000000"/>
                          </a:solidFill>
                          <a:effectLst/>
                          <a:latin typeface="Tinos1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на ПМПК (строки 1.1.)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algn="l" fontAlgn="t"/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4287386732"/>
                  </a:ext>
                </a:extLst>
              </a:tr>
            </a:tbl>
          </a:graphicData>
        </a:graphic>
      </p:graphicFrame>
      <p:cxnSp>
        <p:nvCxnSpPr>
          <p:cNvPr id="6" name="Прямая соединительная линия 5"/>
          <p:cNvCxnSpPr/>
          <p:nvPr/>
        </p:nvCxnSpPr>
        <p:spPr>
          <a:xfrm flipH="1">
            <a:off x="1776847" y="1875444"/>
            <a:ext cx="27016" cy="465928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806336" y="2751513"/>
            <a:ext cx="10476689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818804" y="3822006"/>
            <a:ext cx="10451752" cy="36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806334" y="4996875"/>
            <a:ext cx="10451752" cy="120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5255723" y="1969872"/>
            <a:ext cx="27015" cy="456486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8734598" y="1969872"/>
            <a:ext cx="66502" cy="456486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0338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172</TotalTime>
  <Words>1103</Words>
  <Application>Microsoft Office PowerPoint</Application>
  <PresentationFormat>Широкоэкранный</PresentationFormat>
  <Paragraphs>236</Paragraphs>
  <Slides>19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6" baseType="lpstr">
      <vt:lpstr>Arial</vt:lpstr>
      <vt:lpstr>Calibri</vt:lpstr>
      <vt:lpstr>Times New Roman</vt:lpstr>
      <vt:lpstr>Tinos1</vt:lpstr>
      <vt:lpstr>Trebuchet MS</vt:lpstr>
      <vt:lpstr>Wingdings 3</vt:lpstr>
      <vt:lpstr>Аспект</vt:lpstr>
      <vt:lpstr>ФОРМИРОВАНИЕ ИТОГОВОГО ОТЧЁТА О ДЕЯТЕЛЬНОСТИ ПМПК  за 2019 год.</vt:lpstr>
      <vt:lpstr>Презентация PowerPoint</vt:lpstr>
      <vt:lpstr>ОТЧЁТ О ДЕЯТЕЛЬНОСТИ ПСИХОЛОГО-МЕДИКО-ПЕДАГОГИЧЕСКОЙ КОМИССИИ _____________________ района  АЛТАЙСКОГО КРАЯ </vt:lpstr>
      <vt:lpstr>ОТЧЁТ О ДЕЯТЕЛЬНОСТИ ПСИХОЛОГО-МЕДИКО-ПЕДАГОГИЧЕСКОЙ КОМИССИИ _____________________ района  АЛТАЙСКОГО КРАЯ </vt:lpstr>
      <vt:lpstr>ОТЧЁТ О ДЕЯТЕЛЬНОСТИ ПСИХОЛОГО-МЕДИКО-ПЕДАГОГИЧЕСКОЙ КОМИССИИ _____________________ района  АЛТАЙСКОГО КРАЯ </vt:lpstr>
      <vt:lpstr>ОТЧЁТ О ДЕЯТЕЛЬНОСТИ ПСИХОЛОГО-МЕДИКО-ПЕДАГОГИЧЕСКОЙ КОМИССИИ _____________________ района  АЛТАЙСКОГО КРАЯ </vt:lpstr>
      <vt:lpstr>ОТЧЁТ О ДЕЯТЕЛЬНОСТИ ПСИХОЛОГО-МЕДИКО-ПЕДАГОГИЧЕСКОЙ КОМИССИИ _____________________ района  АЛТАЙСКОГО КРАЯ </vt:lpstr>
      <vt:lpstr>ОТЧЁТ О ДЕЯТЕЛЬНОСТИ ПСИХОЛОГО-МЕДИКО-ПЕДАГОГИЧЕСКОЙ КОМИССИИ _____________________ района  АЛТАЙСКОГО КРАЯ </vt:lpstr>
      <vt:lpstr>ОТЧЁТ О ДЕЯТЕЛЬНОСТИ ПСИХОЛОГО-МЕДИКО-ПЕДАГОГИЧЕСКОЙ КОМИССИИ _____________________ района  АЛТАЙСКОГО КРАЯ </vt:lpstr>
      <vt:lpstr>ОТЧЁТ О ДЕЯТЕЛЬНОСТИ ПСИХОЛОГО-МЕДИКО-ПЕДАГОГИЧЕСКОЙ КОМИССИИ _____________________ района  АЛТАЙСКОГО КРАЯ </vt:lpstr>
      <vt:lpstr>ОТЧЁТ О ДЕЯТЕЛЬНОСТИ ПСИХОЛОГО-МЕДИКО-ПЕДАГОГИЧЕСКОЙ КОМИССИИ _____________________ района  АЛТАЙСКОГО КРАЯ </vt:lpstr>
      <vt:lpstr>ОТЧЁТ О ДЕЯТЕЛЬНОСТИ ПСИХОЛОГО-МЕДИКО-ПЕДАГОГИЧЕСКОЙ КОМИССИИ _____________________ района  АЛТАЙСКОГО КРАЯ </vt:lpstr>
      <vt:lpstr>ОТЧЁТ О ДЕЯТЕЛЬНОСТИ ПСИХОЛОГО-МЕДИКО-ПЕДАГОГИЧЕСКОЙ КОМИССИИ _____________________ района  АЛТАЙСКОГО КРАЯ </vt:lpstr>
      <vt:lpstr>ОТЧЁТ О ДЕЯТЕЛЬНОСТИ ПСИХОЛОГО-МЕДИКО-ПЕДАГОГИЧЕСКОЙ КОМИССИИ _____________________ района  АЛТАЙСКОГО КРАЯ </vt:lpstr>
      <vt:lpstr>ОТЧЁТ О ДЕЯТЕЛЬНОСТИ ПСИХОЛОГО-МЕДИКО-ПЕДАГОГИЧЕСКОЙ КОМИССИИ _____________________ района  АЛТАЙСКОГО КРАЯ </vt:lpstr>
      <vt:lpstr>ОТЧЁТ О ДЕЯТЕЛЬНОСТИ ПСИХОЛОГО-МЕДИКО-ПЕДАГОГИЧЕСКОЙ КОМИССИИ _____________________ района  АЛТАЙСКОГО КРАЯ </vt:lpstr>
      <vt:lpstr>ОТЧЁТ О ДЕЯТЕЛЬНОСТИ ПСИХОЛОГО-МЕДИКО-ПЕДАГОГИЧЕСКОЙ КОМИССИИ _____________________ района  АЛТАЙСКОГО КРАЯ </vt:lpstr>
      <vt:lpstr>ОТЧЁТ О ДЕЯТЕЛЬНОСТИ ПСИХОЛОГО-МЕДИКО-ПЕДАГОГИЧЕСКОЙ КОМИССИИ _____________________ района  АЛТАЙСКОГО КРАЯ </vt:lpstr>
      <vt:lpstr>ОТЧЁТ О ДЕЯТЕЛЬНОСТИ ПСИХОЛОГО-МЕДИКО-ПЕДАГОГИЧЕСКОЙ КОМИССИИ _____________________ района  АЛТАЙСКОГО КРАЯ </vt:lpstr>
    </vt:vector>
  </TitlesOfParts>
  <Company>ORG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ОТЧЁТНОСТЬ</dc:title>
  <dc:creator>Татьяна Серова</dc:creator>
  <cp:lastModifiedBy>Татьяна Серова</cp:lastModifiedBy>
  <cp:revision>29</cp:revision>
  <dcterms:created xsi:type="dcterms:W3CDTF">2019-10-07T07:19:41Z</dcterms:created>
  <dcterms:modified xsi:type="dcterms:W3CDTF">2019-10-16T07:16:14Z</dcterms:modified>
</cp:coreProperties>
</file>