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345929C-CFD2-4402-BD9E-E55347838461}">
          <p14:sldIdLst>
            <p14:sldId id="256"/>
            <p14:sldId id="257"/>
            <p14:sldId id="258"/>
            <p14:sldId id="259"/>
            <p14:sldId id="260"/>
            <p14:sldId id="262"/>
            <p14:sldId id="261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</p14:sldIdLst>
        </p14:section>
        <p14:section name="Раздел без заголовка" id="{B42CA608-30F5-4050-9DE3-B0F365713B12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167C1-C8F5-4078-8DCB-406119CC173F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ADB75-9C16-436D-8D76-810A8535E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222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ADB75-9C16-436D-8D76-810A8535E16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541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ADB75-9C16-436D-8D76-810A8535E16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087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A963-16D5-4EA4-A282-AAFDD884FA7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360F-767D-4AC0-B762-FE29AE1A9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616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A963-16D5-4EA4-A282-AAFDD884FA7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360F-767D-4AC0-B762-FE29AE1A9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859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A963-16D5-4EA4-A282-AAFDD884FA7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360F-767D-4AC0-B762-FE29AE1A9B4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3148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A963-16D5-4EA4-A282-AAFDD884FA7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360F-767D-4AC0-B762-FE29AE1A9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2426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A963-16D5-4EA4-A282-AAFDD884FA7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360F-767D-4AC0-B762-FE29AE1A9B4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26637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A963-16D5-4EA4-A282-AAFDD884FA7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360F-767D-4AC0-B762-FE29AE1A9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140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A963-16D5-4EA4-A282-AAFDD884FA7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360F-767D-4AC0-B762-FE29AE1A9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770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A963-16D5-4EA4-A282-AAFDD884FA7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360F-767D-4AC0-B762-FE29AE1A9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353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A963-16D5-4EA4-A282-AAFDD884FA7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360F-767D-4AC0-B762-FE29AE1A9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625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A963-16D5-4EA4-A282-AAFDD884FA7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360F-767D-4AC0-B762-FE29AE1A9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180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A963-16D5-4EA4-A282-AAFDD884FA7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360F-767D-4AC0-B762-FE29AE1A9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308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A963-16D5-4EA4-A282-AAFDD884FA7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360F-767D-4AC0-B762-FE29AE1A9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251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A963-16D5-4EA4-A282-AAFDD884FA7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360F-767D-4AC0-B762-FE29AE1A9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37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A963-16D5-4EA4-A282-AAFDD884FA7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360F-767D-4AC0-B762-FE29AE1A9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471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A963-16D5-4EA4-A282-AAFDD884FA7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360F-767D-4AC0-B762-FE29AE1A9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33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A963-16D5-4EA4-A282-AAFDD884FA7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360F-767D-4AC0-B762-FE29AE1A9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339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7A963-16D5-4EA4-A282-AAFDD884FA7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B2C360F-767D-4AC0-B762-FE29AE1A9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029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  <p:sldLayoutId id="2147483842" r:id="rId13"/>
    <p:sldLayoutId id="2147483843" r:id="rId14"/>
    <p:sldLayoutId id="2147483844" r:id="rId15"/>
    <p:sldLayoutId id="214748384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00415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ПМПК и психолого-педагогического консилиума: современный подход</a:t>
            </a:r>
            <a:r>
              <a:rPr lang="ru-RU" sz="36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396154"/>
            <a:ext cx="9144000" cy="861646"/>
          </a:xfrm>
        </p:spPr>
        <p:txBody>
          <a:bodyPr>
            <a:noAutofit/>
          </a:bodyPr>
          <a:lstStyle/>
          <a:p>
            <a:pPr algn="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Педора Наталья Николаевна, </a:t>
            </a:r>
          </a:p>
          <a:p>
            <a:pPr algn="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учитель-дефектолог ЦПМПК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96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43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</a:t>
            </a:r>
            <a:r>
              <a:rPr lang="ru-RU" sz="3100" b="1" dirty="0" err="1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ППконсилиума</a:t>
            </a:r>
            <a:r>
              <a:rPr lang="ru-RU" sz="3100" b="1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обучающегося для предоставления на ПМПК</a:t>
            </a:r>
            <a:r>
              <a:rPr lang="ru-RU" sz="2800" b="1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52955"/>
            <a:ext cx="8596668" cy="43884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Информация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условиях и результатах образования ребенка в образовательной организации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Краткая характеристика познавательного, речевого, двигательного, коммуникативно-личностного развития ребенка на момент поступления в образовательную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организацию.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Краткая характеристика познавательного, речевого, двигательного, коммуникативно-личностного развития ребенка на момент подготовки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Динамика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(показатели) познавательного, речевого, двигательного, коммуникативно-личностного развития (по каждой из перечисленных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линий).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25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99392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</a:t>
            </a:r>
            <a:r>
              <a:rPr lang="ru-RU" sz="2800" b="1" dirty="0" err="1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ППконсилиума</a:t>
            </a:r>
            <a:r>
              <a:rPr lang="ru-RU" sz="2800" b="1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обучающегося для предоставления на ПМПК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28801"/>
            <a:ext cx="8596668" cy="4212562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dirty="0" smtClean="0"/>
              <a:t>4.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(практической, игровой, продуктивной) за период нахождения в образовательной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 Динамика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освоения программного материала:</a:t>
            </a:r>
          </a:p>
          <a:p>
            <a:pPr marL="0" indent="0" fontAlgn="base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программа, по которой обучается ребенок (авторы или название ОП/АОП);</a:t>
            </a:r>
          </a:p>
          <a:p>
            <a:pPr marL="0" indent="0" algn="just" fontAlgn="base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соответствие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объема знаний, умений и навыков требованиям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программы: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 по программе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образования: достижение целевых ориентиров (в соответствии с годом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обучения);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 по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программе основного, среднего, профессионального образования: достижение образовательных результатов в соответствии с годом обучения в отдельных образовательных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областях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42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52146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</a:t>
            </a:r>
            <a:r>
              <a:rPr lang="ru-RU" sz="2800" b="1" dirty="0" err="1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ППконсилиума</a:t>
            </a:r>
            <a:r>
              <a:rPr lang="ru-RU" sz="2800" b="1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обучающегося для предоставления на ПМПК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73823"/>
            <a:ext cx="8596668" cy="4703886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ru-RU" sz="2000" dirty="0"/>
              <a:t>6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Особенности, влияющие на результативность обучения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обучению,</a:t>
            </a:r>
          </a:p>
          <a:p>
            <a:pPr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сензитивность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отношениях с педагогами в учебной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</a:t>
            </a:r>
          </a:p>
          <a:p>
            <a:pPr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напряженность при необходимости публичного ответа, контрольной работы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пр.,</a:t>
            </a:r>
          </a:p>
          <a:p>
            <a:pPr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истощаемость 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др.</a:t>
            </a:r>
          </a:p>
          <a:p>
            <a:pPr marL="0" indent="0" fontAlgn="base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Отношение семьи 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трудностям,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факты дополнительных (оплачиваемых родителями) занятий с ребенком (занятия с логопедом, дефектологом, психологом, репетиторство).</a:t>
            </a:r>
          </a:p>
          <a:p>
            <a:pPr marL="0" indent="0" fontAlgn="base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Получаемая коррекционно-развивающая, психолого-педагогическая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помощь: занятия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логопедом, дефектологом, психологом, учителем начальных классов - указать длительность, т.е. когда начались/закончились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регулярность посещения этих занятий, выполнение домашних заданий этих специалистов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46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99392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</a:t>
            </a:r>
            <a:r>
              <a:rPr lang="ru-RU" sz="2800" b="1" dirty="0" err="1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ППконсилиума</a:t>
            </a:r>
            <a:r>
              <a:rPr lang="ru-RU" sz="2800" b="1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обучающегося для предоставления на ПМПК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8203" y="1811215"/>
            <a:ext cx="8596668" cy="4230147"/>
          </a:xfrm>
        </p:spPr>
        <p:txBody>
          <a:bodyPr>
            <a:normAutofit/>
          </a:bodyPr>
          <a:lstStyle/>
          <a:p>
            <a:pPr marL="0" lvl="0" indent="0" fontAlgn="base">
              <a:buClr>
                <a:srgbClr val="90C226"/>
              </a:buCl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Характеристика взросления. </a:t>
            </a:r>
          </a:p>
          <a:p>
            <a:pPr marL="0" lvl="0" indent="0" fontAlgn="base">
              <a:buClr>
                <a:srgbClr val="90C226"/>
              </a:buClr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Поведенческие девиации.</a:t>
            </a:r>
            <a:r>
              <a:rPr lang="ru-RU" sz="2000" b="1" dirty="0" smtClean="0">
                <a:solidFill>
                  <a:prstClr val="white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2000" dirty="0">
                <a:solidFill>
                  <a:prstClr val="white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Характеристики взросления</a:t>
            </a:r>
            <a:r>
              <a:rPr lang="ru-RU" sz="2000" dirty="0" smtClean="0">
                <a:solidFill>
                  <a:prstClr val="white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buClr>
                <a:srgbClr val="90C226"/>
              </a:buClr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Информация о проведении индивидуальной профилактической работы (конкретизировать).</a:t>
            </a:r>
          </a:p>
          <a:p>
            <a:pPr marL="0" indent="0" fontAlgn="base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Общий вывод о необходимости уточнения, изменения, подтверждения образовательного маршрута, создания условий для коррекции нарушений развития и социальной адаптации и/или условий проведения индивидуальной профилактической работы.</a:t>
            </a:r>
          </a:p>
          <a:p>
            <a:pPr marL="0" indent="0" fontAlgn="base">
              <a:buNone/>
            </a:pPr>
            <a:r>
              <a:rPr lang="ru-RU" dirty="0" smtClean="0"/>
              <a:t>   </a:t>
            </a:r>
            <a:r>
              <a:rPr lang="ru-RU" b="1" i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 </a:t>
            </a:r>
            <a:r>
              <a:rPr lang="ru-RU" b="1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составления документа.</a:t>
            </a:r>
          </a:p>
          <a:p>
            <a:pPr marL="0" indent="0" fontAlgn="base">
              <a:buNone/>
            </a:pPr>
            <a:r>
              <a:rPr lang="ru-RU" b="1" i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Подпись </a:t>
            </a:r>
            <a:r>
              <a:rPr lang="ru-RU" b="1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председателя </a:t>
            </a:r>
            <a:r>
              <a:rPr lang="ru-RU" b="1" i="1" dirty="0" err="1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b="1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Печать образовательной организации.</a:t>
            </a:r>
          </a:p>
          <a:p>
            <a:pPr marL="0" lvl="0" indent="0" fontAlgn="base">
              <a:buClr>
                <a:srgbClr val="90C226"/>
              </a:buClr>
              <a:buNone/>
            </a:pPr>
            <a:endParaRPr lang="ru-RU" dirty="0">
              <a:solidFill>
                <a:prstClr val="white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46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7508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77109"/>
            <a:ext cx="8596668" cy="4564254"/>
          </a:xfrm>
        </p:spPr>
        <p:txBody>
          <a:bodyPr>
            <a:normAutofit/>
          </a:bodyPr>
          <a:lstStyle/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Для обучающегося по АОП - указать коррекционно-развивающие курсы, динамику в коррекции нарушений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Приложением к Представлению для школьников является табель успеваемости, заверенный личной подписью руководителя образовательной организации (уполномоченного лица), печатью образовательной организации;</a:t>
            </a: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заверяется личной подписью руководителя образовательной организации (уполномоченного лица), печатью образовательной организации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может быть дополнено исходя из индивидуальных особенностей обучающегося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отсутствие в образовательной организации психолого-педагогического консилиума, Представление готовится педагогом или специалистом психолого-педагогического профиля, в динамике наблюдающим ребенка (воспитатель/учитель начальных классов/классный руководитель/мастер производственного обучения/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тьютор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/психолог/дефектолог).</a:t>
            </a:r>
          </a:p>
        </p:txBody>
      </p:sp>
    </p:spTree>
    <p:extLst>
      <p:ext uri="{BB962C8B-B14F-4D97-AF65-F5344CB8AC3E}">
        <p14:creationId xmlns:p14="http://schemas.microsoft.com/office/powerpoint/2010/main" val="28529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9939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 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рекомендаций </a:t>
            </a:r>
            <a:r>
              <a:rPr lang="ru-RU" sz="3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обучающегося с ОВЗ</a:t>
            </a:r>
            <a:endParaRPr lang="ru-RU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5596" y="1608992"/>
            <a:ext cx="8596668" cy="4405994"/>
          </a:xfrm>
        </p:spPr>
        <p:txBody>
          <a:bodyPr>
            <a:normAutofit/>
          </a:bodyPr>
          <a:lstStyle/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адаптированной основной общеобразовательной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 учебного плана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учебных и контрольно-измерительных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редоставление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тьютора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ассистента (помощника), оказывающего обучающемуся необходимую техническую помощь, услуг по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сурдопереводу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тифлопереводу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тифлосурдопереводу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(индивидуально или на группу обучающихся), в том числе на период адаптации обучающегося в Организации / учебную четверть, полугодие, учебный год / на постоянной основе.</a:t>
            </a: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ругие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психолого-педагогического сопровождения в рамках компетенции Организации.</a:t>
            </a:r>
          </a:p>
        </p:txBody>
      </p:sp>
    </p:spTree>
    <p:extLst>
      <p:ext uri="{BB962C8B-B14F-4D97-AF65-F5344CB8AC3E}">
        <p14:creationId xmlns:p14="http://schemas.microsoft.com/office/powerpoint/2010/main" val="41189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9202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 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sz="2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организации психолого-педагогического сопровождения 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основании медицинского заключения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40876"/>
            <a:ext cx="8596668" cy="4492870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обучения, воспитания и развития, требующие организации обучения по индивидуальному учебному плану, учебному расписанию, медицинского сопровождения, в том числе:</a:t>
            </a: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дополнительный выходной день;</a:t>
            </a: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дополнительной двигательной нагрузки в течение учебного дня / снижение двигательной нагрузки;</a:t>
            </a: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дополнительных перерывов для приема пищи, лекарств;</a:t>
            </a: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объема задаваемой на дом работы;</a:t>
            </a: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услуг ассистента (помощника), оказывающего обучающимся необходимую техническую помощь;</a:t>
            </a: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условия психолого-педагогического сопровождения в рамках компетенции Организации.</a:t>
            </a:r>
          </a:p>
        </p:txBody>
      </p:sp>
    </p:spTree>
    <p:extLst>
      <p:ext uri="{BB962C8B-B14F-4D97-AF65-F5344CB8AC3E}">
        <p14:creationId xmlns:p14="http://schemas.microsoft.com/office/powerpoint/2010/main" val="194619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организации психолого-педагогического сопровождения обучающегося, испытывающего трудности в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освоении ООП,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развитии и социальной адаптации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роведение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групповых и (или) индивидуальных коррекционно-развивающих и компенсирующих занятий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обучающимся.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 учебного плана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учебных и контрольно-измерительных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асоциального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девиантного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поведения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ругие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психолого-педагогического сопровождения в рамках компетенции Организации.</a:t>
            </a:r>
          </a:p>
        </p:txBody>
      </p:sp>
    </p:spTree>
    <p:extLst>
      <p:ext uri="{BB962C8B-B14F-4D97-AF65-F5344CB8AC3E}">
        <p14:creationId xmlns:p14="http://schemas.microsoft.com/office/powerpoint/2010/main" val="70876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89792"/>
            <a:ext cx="8596668" cy="946639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55177"/>
            <a:ext cx="8596668" cy="42741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организации психолого-педагогического сопровождения обучающихся реализуются </a:t>
            </a:r>
            <a:r>
              <a:rPr lang="ru-RU" sz="3200" dirty="0">
                <a:ln w="0">
                  <a:solidFill>
                    <a:schemeClr val="accent4"/>
                  </a:solidFill>
                </a:ln>
                <a:solidFill>
                  <a:schemeClr val="accent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письменного согласия родителей (законных представителей).</a:t>
            </a:r>
          </a:p>
        </p:txBody>
      </p:sp>
    </p:spTree>
    <p:extLst>
      <p:ext uri="{BB962C8B-B14F-4D97-AF65-F5344CB8AC3E}">
        <p14:creationId xmlns:p14="http://schemas.microsoft.com/office/powerpoint/2010/main" val="301600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44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535723"/>
          </a:xfrm>
        </p:spPr>
        <p:txBody>
          <a:bodyPr>
            <a:noAutofit/>
          </a:bodyPr>
          <a:lstStyle/>
          <a:p>
            <a:pPr marL="342900" lvl="0" indent="-342900" algn="ctr">
              <a:spcBef>
                <a:spcPts val="1000"/>
              </a:spcBef>
            </a:pPr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РАСПОРЯЖЕНИЕ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МИНПРОСВЕЩЕНИЯ </a:t>
            </a:r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РОССИИ ОТ 09.09.2019 N Р-93 "ОБ УТВЕРЖДЕНИИ ПРИМЕРНОГО ПОЛОЖЕНИЯ О ПСИХОЛОГО-ПЕДАГОГИЧЕСКОМ КОНСИЛИУМЕ ОБРАЗОВАТЕЛЬНОЙ ОРГАНИЗАЦИИ"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6803" y="2584938"/>
            <a:ext cx="8596668" cy="304318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Психолого-педагогический консилиум 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одной из форм взаимодействия руководящих и педагогических работников организации, осуществляющей образовательную деятельность (далее - Организации), с целью создания оптимальных условий обучения, развития, социализации и адаптации обучающихся посредством психолого-педагогического сопровождения.</a:t>
            </a:r>
          </a:p>
        </p:txBody>
      </p:sp>
    </p:spTree>
    <p:extLst>
      <p:ext uri="{BB962C8B-B14F-4D97-AF65-F5344CB8AC3E}">
        <p14:creationId xmlns:p14="http://schemas.microsoft.com/office/powerpoint/2010/main" val="268761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12277"/>
            <a:ext cx="8596668" cy="4529085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ыявление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трудностей в освоении образовательных программ, особенностей в развитии, социальной адаптации и поведении обучающихся для последующего принятия решений об организации психолого-педагогического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рекомендаций по организации психолого-педагогического сопровождения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образовательных отношений по вопросам актуального психофизического состояния и возможностей обучающихся; содержания и оказания им психолого-педагогической помощи, создания специальных условий получения образования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за выполнением рекомендаций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2831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организации деятельности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оформляются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руководителя Организации о создании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утверждением состава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оложение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утвержденное руководителем Организации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1828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44163"/>
            <a:ext cx="8596668" cy="4397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заместитель руководителя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председателя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(определенный из числа членов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необходимости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учитель-дефектолог;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педагог;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секретарь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(определенный из числа членов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68107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13692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Документация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23293"/>
            <a:ext cx="8596668" cy="4318070"/>
          </a:xfrm>
        </p:spPr>
        <p:txBody>
          <a:bodyPr>
            <a:noAutofit/>
          </a:bodyPr>
          <a:lstStyle/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Приказ о создании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утвержденным составом специалистов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Положение 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График проведения плановых заседаний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учебный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Журнал учета заседаний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обучающихся, прошедших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Журнал регистрации коллегиальных заключений психолого-педагогического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консилиума.</a:t>
            </a: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Протоколы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Карта развития обучающегося, получающего психолого-педагогическое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Журнал направлений обучающихся 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ПМПК.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51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46638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6803" y="1556238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заседания фиксируется в протоколе (приложение 2).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оформляется не позднее пяти рабочих дней после проведения заседания и подписывается всеми участниками заседания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4775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4886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Коллегиальное заключение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психолого-педагогического консилиума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58463"/>
            <a:ext cx="8596668" cy="4282900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Обобщенная характеристика обучающегося.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Рекомендации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организации психолого-педагогического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подписывается всеми членами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день проведения заседания и содержит коллегиальный вывод с соответствующими рекомендациями, которые являются основанием для реализации психолого-педагогического сопровождения обследованного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Коллегиальное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доводится до сведения родителей (законных представителей) в день проведения заседания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несогласия родителей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(законных представителей) обучающегося с коллегиальным заключением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они выражают свое мнение в письменной форме в соответствующем разделе заключения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образовательный процесс осуществляется по ранее определенному образовательному маршруту в соответствии с соответствующим федеральным государственным образовательным стандартом.</a:t>
            </a:r>
          </a:p>
        </p:txBody>
      </p:sp>
    </p:spTree>
    <p:extLst>
      <p:ext uri="{BB962C8B-B14F-4D97-AF65-F5344CB8AC3E}">
        <p14:creationId xmlns:p14="http://schemas.microsoft.com/office/powerpoint/2010/main" val="59872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ППконсилиума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обучающегося для предоставления на ПМПК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(ФИО, дата рождения, группа/класс)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Общие сведения: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поступления в образовательную организацию;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(полное наименование);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образования;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акты, способные повлиять на поведение и успеваемость ребенка в ОО;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остав  семьи;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рудности, переживаемые в семье.</a:t>
            </a:r>
          </a:p>
          <a:p>
            <a:pPr marL="400050" lvl="1" indent="0">
              <a:spcBef>
                <a:spcPts val="0"/>
              </a:spcBef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42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</TotalTime>
  <Words>1021</Words>
  <Application>Microsoft Office PowerPoint</Application>
  <PresentationFormat>Широкоэкранный</PresentationFormat>
  <Paragraphs>105</Paragraphs>
  <Slides>19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Times New Roman</vt:lpstr>
      <vt:lpstr>Trebuchet MS</vt:lpstr>
      <vt:lpstr>Wingdings</vt:lpstr>
      <vt:lpstr>Wingdings 3</vt:lpstr>
      <vt:lpstr>Аспект</vt:lpstr>
      <vt:lpstr>Взаимодействие ПМПК и психолого-педагогического консилиума: современный подход.</vt:lpstr>
      <vt:lpstr>РАСПОРЯЖЕНИЕ  МИНПРОСВЕЩЕНИЯ РОССИИ ОТ 09.09.2019 N Р-93 "ОБ УТВЕРЖДЕНИИ ПРИМЕРНОГО ПОЛОЖЕНИЯ О ПСИХОЛОГО-ПЕДАГОГИЧЕСКОМ КОНСИЛИУМЕ ОБРАЗОВАТЕЛЬНОЙ ОРГАНИЗАЦИИ"</vt:lpstr>
      <vt:lpstr> Задачи ППк</vt:lpstr>
      <vt:lpstr>Для организации деятельности ППк  оформляются</vt:lpstr>
      <vt:lpstr>  Состав ППк</vt:lpstr>
      <vt:lpstr>Документация ППк</vt:lpstr>
      <vt:lpstr>Протокол ППк</vt:lpstr>
      <vt:lpstr>Коллегиальное заключение психолого-педагогического консилиума</vt:lpstr>
      <vt:lpstr>Представление ППконсилиума на обучающегося для предоставления на ПМПК (ФИО, дата рождения, группа/класс)</vt:lpstr>
      <vt:lpstr>Представление ППконсилиума на обучающегося для предоставления на ПМПК </vt:lpstr>
      <vt:lpstr>Представление ППконсилиума на обучающегося для предоставления на ПМПК</vt:lpstr>
      <vt:lpstr>Представление ППконсилиума на обучающегося для предоставления на ПМПК</vt:lpstr>
      <vt:lpstr>Представление ППконсилиума на обучающегося для предоставления на ПМПК</vt:lpstr>
      <vt:lpstr>Дополнительно</vt:lpstr>
      <vt:lpstr> Содержание рекомендаций ППк для обучающегося с ОВЗ</vt:lpstr>
      <vt:lpstr> Рекомендации ППк по организации психолого-педагогического сопровождения на основании медицинского заключения</vt:lpstr>
      <vt:lpstr>Рекомендации ППк по организации психолого-педагогического сопровождения обучающегося, испытывающего трудности в освоении ООП, развитии и социальной адаптации</vt:lpstr>
      <vt:lpstr>Презентация PowerPoint</vt:lpstr>
      <vt:lpstr>Спасибо за внимание!</vt:lpstr>
    </vt:vector>
  </TitlesOfParts>
  <Company>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ПМПК и психолого-педагогического консилиума: современный подход.</dc:title>
  <dc:creator>Наталья Николаааевна Педора</dc:creator>
  <cp:lastModifiedBy>Юлия Черничко</cp:lastModifiedBy>
  <cp:revision>30</cp:revision>
  <dcterms:created xsi:type="dcterms:W3CDTF">2019-10-11T04:52:11Z</dcterms:created>
  <dcterms:modified xsi:type="dcterms:W3CDTF">2019-10-16T03:32:05Z</dcterms:modified>
</cp:coreProperties>
</file>