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46" autoAdjust="0"/>
  </p:normalViewPr>
  <p:slideViewPr>
    <p:cSldViewPr snapToGrid="0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698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24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9713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950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7940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131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29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54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9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284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46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941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8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379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968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83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58789-64C2-43D1-980C-4FF0372C180E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AD6DF9-B6D8-42FE-839C-B18B17D0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1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Работа в АИС ПМПК: первый опыт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45" y="4158762"/>
            <a:ext cx="2890181" cy="26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11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230779"/>
            <a:ext cx="8792707" cy="5007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Формулировки психолога для протокола ПМПК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4368317"/>
              </p:ext>
            </p:extLst>
          </p:nvPr>
        </p:nvGraphicFramePr>
        <p:xfrm>
          <a:off x="677863" y="731520"/>
          <a:ext cx="8596312" cy="5669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856559">
                  <a:extLst>
                    <a:ext uri="{9D8B030D-6E8A-4147-A177-3AD203B41FA5}">
                      <a16:colId xmlns:a16="http://schemas.microsoft.com/office/drawing/2014/main" val="2250115629"/>
                    </a:ext>
                  </a:extLst>
                </a:gridCol>
                <a:gridCol w="4739753">
                  <a:extLst>
                    <a:ext uri="{9D8B030D-6E8A-4147-A177-3AD203B41FA5}">
                      <a16:colId xmlns:a16="http://schemas.microsoft.com/office/drawing/2014/main" val="343903454"/>
                    </a:ext>
                  </a:extLst>
                </a:gridCol>
              </a:tblGrid>
              <a:tr h="60483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НОРМА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Уровень развития психических функций</a:t>
                      </a:r>
                      <a:r>
                        <a:rPr lang="ru-RU" b="0" baseline="0" dirty="0" smtClean="0"/>
                        <a:t> достаточен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424658"/>
                  </a:ext>
                </a:extLst>
              </a:tr>
              <a:tr h="604830">
                <a:tc>
                  <a:txBody>
                    <a:bodyPr/>
                    <a:lstStyle/>
                    <a:p>
                      <a:r>
                        <a:rPr lang="ru-RU" dirty="0" smtClean="0"/>
                        <a:t>ЛЕГКАЯ ЗПР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развития психических функций парциально-недостаточен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721246"/>
                  </a:ext>
                </a:extLst>
              </a:tr>
              <a:tr h="604830">
                <a:tc>
                  <a:txBody>
                    <a:bodyPr/>
                    <a:lstStyle/>
                    <a:p>
                      <a:r>
                        <a:rPr lang="ru-RU" dirty="0" smtClean="0"/>
                        <a:t>ВЫРАЖЕННАЯ ЗПР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развития психических функций равномерно недостаточен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993395"/>
                  </a:ext>
                </a:extLst>
              </a:tr>
              <a:tr h="604830">
                <a:tc>
                  <a:txBody>
                    <a:bodyPr/>
                    <a:lstStyle/>
                    <a:p>
                      <a:r>
                        <a:rPr lang="ru-RU" dirty="0" smtClean="0"/>
                        <a:t>УМСТВЕННАЯ ОТСТАЛОСТЬ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Тотальное недоразвитие психических функций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76342"/>
                  </a:ext>
                </a:extLst>
              </a:tr>
              <a:tr h="346325">
                <a:tc>
                  <a:txBody>
                    <a:bodyPr/>
                    <a:lstStyle/>
                    <a:p>
                      <a:r>
                        <a:rPr lang="ru-RU" dirty="0" smtClean="0"/>
                        <a:t>АУТИЗМ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</a:t>
                      </a:r>
                      <a:r>
                        <a:rPr lang="ru-RU" baseline="0" dirty="0" smtClean="0"/>
                        <a:t> искаженного развития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864081"/>
                  </a:ext>
                </a:extLst>
              </a:tr>
              <a:tr h="346325">
                <a:tc>
                  <a:txBody>
                    <a:bodyPr/>
                    <a:lstStyle/>
                    <a:p>
                      <a:r>
                        <a:rPr lang="ru-RU" dirty="0" smtClean="0"/>
                        <a:t>ДЦП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 </a:t>
                      </a:r>
                      <a:r>
                        <a:rPr lang="ru-RU" dirty="0" err="1" smtClean="0"/>
                        <a:t>дефицитарного</a:t>
                      </a:r>
                      <a:r>
                        <a:rPr lang="ru-RU" dirty="0" smtClean="0"/>
                        <a:t> развития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769116"/>
                  </a:ext>
                </a:extLst>
              </a:tr>
              <a:tr h="346325">
                <a:tc>
                  <a:txBody>
                    <a:bodyPr/>
                    <a:lstStyle/>
                    <a:p>
                      <a:r>
                        <a:rPr lang="ru-RU" dirty="0" smtClean="0"/>
                        <a:t>НАРУШЕНИЕ СЛУХА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Вариант </a:t>
                      </a:r>
                      <a:r>
                        <a:rPr lang="ru-RU" dirty="0" err="1" smtClean="0"/>
                        <a:t>дефицитарного</a:t>
                      </a:r>
                      <a:r>
                        <a:rPr lang="ru-RU" dirty="0" smtClean="0"/>
                        <a:t> развития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326343"/>
                  </a:ext>
                </a:extLst>
              </a:tr>
              <a:tr h="346325">
                <a:tc>
                  <a:txBody>
                    <a:bodyPr/>
                    <a:lstStyle/>
                    <a:p>
                      <a:r>
                        <a:rPr lang="ru-RU" dirty="0" smtClean="0"/>
                        <a:t>НАРУШЕНИЕ ЗРЕНИЯ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Вариант </a:t>
                      </a:r>
                      <a:r>
                        <a:rPr lang="ru-RU" dirty="0" err="1" smtClean="0"/>
                        <a:t>дефицитарного</a:t>
                      </a:r>
                      <a:r>
                        <a:rPr lang="ru-RU" dirty="0" smtClean="0"/>
                        <a:t> развития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096807"/>
                  </a:ext>
                </a:extLst>
              </a:tr>
              <a:tr h="346325">
                <a:tc>
                  <a:txBody>
                    <a:bodyPr/>
                    <a:lstStyle/>
                    <a:p>
                      <a:r>
                        <a:rPr lang="ru-RU" dirty="0" smtClean="0"/>
                        <a:t>НАРУШЕНИЯ РЕЧИ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Вариант </a:t>
                      </a:r>
                      <a:r>
                        <a:rPr lang="ru-RU" dirty="0" err="1" smtClean="0"/>
                        <a:t>дефицитарного</a:t>
                      </a:r>
                      <a:r>
                        <a:rPr lang="ru-RU" dirty="0" smtClean="0"/>
                        <a:t> развития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555408"/>
                  </a:ext>
                </a:extLst>
              </a:tr>
              <a:tr h="346325">
                <a:tc>
                  <a:txBody>
                    <a:bodyPr/>
                    <a:lstStyle/>
                    <a:p>
                      <a:r>
                        <a:rPr lang="ru-RU" dirty="0" smtClean="0"/>
                        <a:t>ЭВС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 дисгармонического</a:t>
                      </a:r>
                      <a:r>
                        <a:rPr lang="ru-RU" baseline="0" dirty="0" smtClean="0"/>
                        <a:t> развития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851505"/>
                  </a:ext>
                </a:extLst>
              </a:tr>
              <a:tr h="864043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Органическая</a:t>
                      </a:r>
                      <a:r>
                        <a:rPr lang="ru-RU" baseline="0" dirty="0" smtClean="0"/>
                        <a:t> деменция. Эпи синдром (энцефалит, менингит). Психическая травма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Поврежденное развитие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696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97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8976"/>
            <a:ext cx="8596668" cy="542794"/>
          </a:xfrm>
        </p:spPr>
        <p:txBody>
          <a:bodyPr>
            <a:normAutofit/>
          </a:bodyPr>
          <a:lstStyle/>
          <a:p>
            <a:r>
              <a:rPr lang="ru-RU" sz="2800" dirty="0"/>
              <a:t>Формулировки </a:t>
            </a:r>
            <a:r>
              <a:rPr lang="ru-RU" sz="2800" dirty="0" smtClean="0"/>
              <a:t>дефектолога </a:t>
            </a:r>
            <a:r>
              <a:rPr lang="ru-RU" sz="2800" dirty="0"/>
              <a:t>для протокола ПМПК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8887670"/>
              </p:ext>
            </p:extLst>
          </p:nvPr>
        </p:nvGraphicFramePr>
        <p:xfrm>
          <a:off x="677863" y="939800"/>
          <a:ext cx="10821030" cy="5435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5129">
                  <a:extLst>
                    <a:ext uri="{9D8B030D-6E8A-4147-A177-3AD203B41FA5}">
                      <a16:colId xmlns:a16="http://schemas.microsoft.com/office/drawing/2014/main" val="1476048755"/>
                    </a:ext>
                  </a:extLst>
                </a:gridCol>
                <a:gridCol w="8855901">
                  <a:extLst>
                    <a:ext uri="{9D8B030D-6E8A-4147-A177-3AD203B41FA5}">
                      <a16:colId xmlns:a16="http://schemas.microsoft.com/office/drawing/2014/main" val="642958566"/>
                    </a:ext>
                  </a:extLst>
                </a:gridCol>
              </a:tblGrid>
              <a:tr h="414654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Дошкольный возраст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974844"/>
                  </a:ext>
                </a:extLst>
              </a:tr>
              <a:tr h="414654">
                <a:tc>
                  <a:txBody>
                    <a:bodyPr/>
                    <a:lstStyle/>
                    <a:p>
                      <a:r>
                        <a:rPr lang="ru-RU" dirty="0" smtClean="0"/>
                        <a:t>ЗПР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Познавательная деятельность не соответствует возрасту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595616"/>
                  </a:ext>
                </a:extLst>
              </a:tr>
              <a:tr h="414654">
                <a:tc>
                  <a:txBody>
                    <a:bodyPr/>
                    <a:lstStyle/>
                    <a:p>
                      <a:r>
                        <a:rPr lang="ru-RU" dirty="0" smtClean="0"/>
                        <a:t>ЛУО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Выраженное нарушение познавательной деятельности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070054"/>
                  </a:ext>
                </a:extLst>
              </a:tr>
              <a:tr h="715705">
                <a:tc>
                  <a:txBody>
                    <a:bodyPr/>
                    <a:lstStyle/>
                    <a:p>
                      <a:r>
                        <a:rPr lang="ru-RU" dirty="0" smtClean="0"/>
                        <a:t>ГУО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Предпосылки познавательной деятельности не сформированы. Умения и навыки фрагментарны/отсутствуют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251892"/>
                  </a:ext>
                </a:extLst>
              </a:tr>
              <a:tr h="715705">
                <a:tc>
                  <a:txBody>
                    <a:bodyPr/>
                    <a:lstStyle/>
                    <a:p>
                      <a:r>
                        <a:rPr lang="ru-RU" dirty="0" smtClean="0"/>
                        <a:t>Нарушение речи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Фрагментарная</a:t>
                      </a:r>
                      <a:r>
                        <a:rPr lang="ru-RU" baseline="0" dirty="0" smtClean="0"/>
                        <a:t> недостаточность познавательной деятельности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638224"/>
                  </a:ext>
                </a:extLst>
              </a:tr>
              <a:tr h="1022435">
                <a:tc>
                  <a:txBody>
                    <a:bodyPr/>
                    <a:lstStyle/>
                    <a:p>
                      <a:r>
                        <a:rPr lang="ru-RU" dirty="0" smtClean="0"/>
                        <a:t>Тяжелый РДА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 не</a:t>
                      </a:r>
                      <a:r>
                        <a:rPr lang="ru-RU" baseline="0" dirty="0" smtClean="0"/>
                        <a:t> соответствует возрасту. Объективный уровень развития познавательной деятельности выявить не удалось.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707115"/>
                  </a:ext>
                </a:extLst>
              </a:tr>
              <a:tr h="715705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РДА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 неравномерно и не соответствует возрасту.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108914"/>
                  </a:ext>
                </a:extLst>
              </a:tr>
              <a:tr h="1022435">
                <a:tc>
                  <a:txBody>
                    <a:bodyPr/>
                    <a:lstStyle/>
                    <a:p>
                      <a:r>
                        <a:rPr lang="ru-RU" dirty="0" smtClean="0"/>
                        <a:t>Легкий РДА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 характеризуется неравномерностью. Программу обучения (указать какая) не усваивает / усваивает частично / усваивает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288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4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183318"/>
              </p:ext>
            </p:extLst>
          </p:nvPr>
        </p:nvGraphicFramePr>
        <p:xfrm>
          <a:off x="377237" y="350732"/>
          <a:ext cx="11196812" cy="6256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870">
                  <a:extLst>
                    <a:ext uri="{9D8B030D-6E8A-4147-A177-3AD203B41FA5}">
                      <a16:colId xmlns:a16="http://schemas.microsoft.com/office/drawing/2014/main" val="318632951"/>
                    </a:ext>
                  </a:extLst>
                </a:gridCol>
                <a:gridCol w="9356942">
                  <a:extLst>
                    <a:ext uri="{9D8B030D-6E8A-4147-A177-3AD203B41FA5}">
                      <a16:colId xmlns:a16="http://schemas.microsoft.com/office/drawing/2014/main" val="3662371776"/>
                    </a:ext>
                  </a:extLst>
                </a:gridCol>
              </a:tblGrid>
              <a:tr h="447692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Школьный возраст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943716"/>
                  </a:ext>
                </a:extLst>
              </a:tr>
              <a:tr h="883442">
                <a:tc>
                  <a:txBody>
                    <a:bodyPr/>
                    <a:lstStyle/>
                    <a:p>
                      <a:r>
                        <a:rPr lang="ru-RU" dirty="0" smtClean="0"/>
                        <a:t>ЗПР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Интеллектуальное развитие в нижних границах возрастных требований. Программный</a:t>
                      </a:r>
                      <a:r>
                        <a:rPr lang="ru-RU" baseline="0" dirty="0" smtClean="0"/>
                        <a:t> материал (указать какая программа) усваивает не в полном объеме.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942002"/>
                  </a:ext>
                </a:extLst>
              </a:tr>
              <a:tr h="818746">
                <a:tc>
                  <a:txBody>
                    <a:bodyPr/>
                    <a:lstStyle/>
                    <a:p>
                      <a:r>
                        <a:rPr lang="ru-RU" dirty="0" smtClean="0"/>
                        <a:t>ЛУО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Стойкое нарушение познавательной деятельности. Программу обучения (указать какая) не усваивает / усваивает частично / усваивает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2355"/>
                  </a:ext>
                </a:extLst>
              </a:tr>
              <a:tr h="818746">
                <a:tc>
                  <a:txBody>
                    <a:bodyPr/>
                    <a:lstStyle/>
                    <a:p>
                      <a:r>
                        <a:rPr lang="ru-RU" dirty="0" smtClean="0"/>
                        <a:t>ГУО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Стойкое выраженное нарушение познавательной деятельности.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Программу обучения (указать какая) не усваивает / усваивает частично / усваивает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640282"/>
                  </a:ext>
                </a:extLst>
              </a:tr>
              <a:tr h="618410">
                <a:tc>
                  <a:txBody>
                    <a:bodyPr/>
                    <a:lstStyle/>
                    <a:p>
                      <a:r>
                        <a:rPr lang="en-US" dirty="0" smtClean="0"/>
                        <a:t>F 72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Стойкое грубое нарушение познавательной деятельности. Предпосылки учебной деятельности не сформированы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556180"/>
                  </a:ext>
                </a:extLst>
              </a:tr>
              <a:tr h="818746">
                <a:tc>
                  <a:txBody>
                    <a:bodyPr/>
                    <a:lstStyle/>
                    <a:p>
                      <a:r>
                        <a:rPr lang="ru-RU" dirty="0" smtClean="0"/>
                        <a:t>Тяжелый РДА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Познавательное развитие не</a:t>
                      </a:r>
                      <a:r>
                        <a:rPr lang="ru-RU" baseline="0" dirty="0" smtClean="0"/>
                        <a:t> соответствует возрасту. Объективный уровень развития познавательной деятельности выявить не удалось.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691659"/>
                  </a:ext>
                </a:extLst>
              </a:tr>
              <a:tr h="883442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РДА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Неравномерность развития познавательной деятельности на фоне</a:t>
                      </a:r>
                      <a:r>
                        <a:rPr lang="ru-RU" baseline="0" dirty="0" smtClean="0"/>
                        <a:t> искажения эмоционально-волевой сферы. </a:t>
                      </a:r>
                      <a:r>
                        <a:rPr lang="ru-RU" dirty="0" smtClean="0"/>
                        <a:t>Программу обучения (указать какая) не усваивает / усваивает частично / усваивает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104447"/>
                  </a:ext>
                </a:extLst>
              </a:tr>
              <a:tr h="447692">
                <a:tc>
                  <a:txBody>
                    <a:bodyPr/>
                    <a:lstStyle/>
                    <a:p>
                      <a:r>
                        <a:rPr lang="ru-RU" dirty="0" smtClean="0"/>
                        <a:t>Легкий РДА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Специфическая неравномерность развития познавательной деятельности на фоне искажения эмоционально-волевой сферы. Программу обучения (указать какая) не усваивает / усваивает частично / усваивает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293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26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</TotalTime>
  <Words>306</Words>
  <Application>Microsoft Office PowerPoint</Application>
  <PresentationFormat>Широкоэкранный</PresentationFormat>
  <Paragraphs>55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Аспект</vt:lpstr>
      <vt:lpstr>Работа в АИС ПМПК: первый опыт </vt:lpstr>
      <vt:lpstr>Формулировки психолога для протокола ПМПК</vt:lpstr>
      <vt:lpstr>Формулировки дефектолога для протокола ПМПК</vt:lpstr>
      <vt:lpstr>Презентация PowerPoint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в АИС ПМПК: пре </dc:title>
  <dc:creator>Марина Быкова</dc:creator>
  <cp:lastModifiedBy>Марина Быкова</cp:lastModifiedBy>
  <cp:revision>10</cp:revision>
  <dcterms:created xsi:type="dcterms:W3CDTF">2019-10-09T08:02:54Z</dcterms:created>
  <dcterms:modified xsi:type="dcterms:W3CDTF">2019-10-17T02:19:33Z</dcterms:modified>
</cp:coreProperties>
</file>